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32918400" cy="51206400"/>
  <p:notesSz cx="6858000" cy="9144000"/>
  <p:defaultTextStyle>
    <a:defPPr>
      <a:defRPr lang="en-US"/>
    </a:defPPr>
    <a:lvl1pPr marL="0" algn="l" defTabSz="3774643" rtl="0" eaLnBrk="1" latinLnBrk="0" hangingPunct="1">
      <a:defRPr sz="7430" kern="1200">
        <a:solidFill>
          <a:schemeClr val="tx1"/>
        </a:solidFill>
        <a:latin typeface="+mn-lt"/>
        <a:ea typeface="+mn-ea"/>
        <a:cs typeface="+mn-cs"/>
      </a:defRPr>
    </a:lvl1pPr>
    <a:lvl2pPr marL="1887322" algn="l" defTabSz="3774643" rtl="0" eaLnBrk="1" latinLnBrk="0" hangingPunct="1">
      <a:defRPr sz="7430" kern="1200">
        <a:solidFill>
          <a:schemeClr val="tx1"/>
        </a:solidFill>
        <a:latin typeface="+mn-lt"/>
        <a:ea typeface="+mn-ea"/>
        <a:cs typeface="+mn-cs"/>
      </a:defRPr>
    </a:lvl2pPr>
    <a:lvl3pPr marL="3774643" algn="l" defTabSz="3774643" rtl="0" eaLnBrk="1" latinLnBrk="0" hangingPunct="1">
      <a:defRPr sz="7430" kern="1200">
        <a:solidFill>
          <a:schemeClr val="tx1"/>
        </a:solidFill>
        <a:latin typeface="+mn-lt"/>
        <a:ea typeface="+mn-ea"/>
        <a:cs typeface="+mn-cs"/>
      </a:defRPr>
    </a:lvl3pPr>
    <a:lvl4pPr marL="5661965" algn="l" defTabSz="3774643" rtl="0" eaLnBrk="1" latinLnBrk="0" hangingPunct="1">
      <a:defRPr sz="7430" kern="1200">
        <a:solidFill>
          <a:schemeClr val="tx1"/>
        </a:solidFill>
        <a:latin typeface="+mn-lt"/>
        <a:ea typeface="+mn-ea"/>
        <a:cs typeface="+mn-cs"/>
      </a:defRPr>
    </a:lvl4pPr>
    <a:lvl5pPr marL="7549286" algn="l" defTabSz="3774643" rtl="0" eaLnBrk="1" latinLnBrk="0" hangingPunct="1">
      <a:defRPr sz="7430" kern="1200">
        <a:solidFill>
          <a:schemeClr val="tx1"/>
        </a:solidFill>
        <a:latin typeface="+mn-lt"/>
        <a:ea typeface="+mn-ea"/>
        <a:cs typeface="+mn-cs"/>
      </a:defRPr>
    </a:lvl5pPr>
    <a:lvl6pPr marL="9436608" algn="l" defTabSz="3774643" rtl="0" eaLnBrk="1" latinLnBrk="0" hangingPunct="1">
      <a:defRPr sz="7430" kern="1200">
        <a:solidFill>
          <a:schemeClr val="tx1"/>
        </a:solidFill>
        <a:latin typeface="+mn-lt"/>
        <a:ea typeface="+mn-ea"/>
        <a:cs typeface="+mn-cs"/>
      </a:defRPr>
    </a:lvl6pPr>
    <a:lvl7pPr marL="11323930" algn="l" defTabSz="3774643" rtl="0" eaLnBrk="1" latinLnBrk="0" hangingPunct="1">
      <a:defRPr sz="7430" kern="1200">
        <a:solidFill>
          <a:schemeClr val="tx1"/>
        </a:solidFill>
        <a:latin typeface="+mn-lt"/>
        <a:ea typeface="+mn-ea"/>
        <a:cs typeface="+mn-cs"/>
      </a:defRPr>
    </a:lvl7pPr>
    <a:lvl8pPr marL="13211251" algn="l" defTabSz="3774643" rtl="0" eaLnBrk="1" latinLnBrk="0" hangingPunct="1">
      <a:defRPr sz="7430" kern="1200">
        <a:solidFill>
          <a:schemeClr val="tx1"/>
        </a:solidFill>
        <a:latin typeface="+mn-lt"/>
        <a:ea typeface="+mn-ea"/>
        <a:cs typeface="+mn-cs"/>
      </a:defRPr>
    </a:lvl8pPr>
    <a:lvl9pPr marL="15098573" algn="l" defTabSz="3774643" rtl="0" eaLnBrk="1" latinLnBrk="0" hangingPunct="1">
      <a:defRPr sz="743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673"/>
    <p:restoredTop sz="94690"/>
  </p:normalViewPr>
  <p:slideViewPr>
    <p:cSldViewPr snapToGrid="0" snapToObjects="1">
      <p:cViewPr>
        <p:scale>
          <a:sx n="14" d="100"/>
          <a:sy n="14" d="100"/>
        </p:scale>
        <p:origin x="160" y="4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10.jpg>
</file>

<file path=ppt/media/image10.png>
</file>

<file path=ppt/media/image2.jpg>
</file>

<file path=ppt/media/image3.jpg>
</file>

<file path=ppt/media/image4.png>
</file>

<file path=ppt/media/image5.pn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8380311"/>
            <a:ext cx="27980640" cy="17827413"/>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6895217"/>
            <a:ext cx="24688800" cy="12363023"/>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7033FE4-9B18-5442-A37C-462892D0BE24}" type="datetimeFigureOut">
              <a:rPr lang="en-US" smtClean="0"/>
              <a:t>5/2/19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A173781-D0CF-1B4A-8231-8578F39DF842}" type="slidenum">
              <a:rPr lang="en-US" smtClean="0"/>
              <a:t>‹#›</a:t>
            </a:fld>
            <a:endParaRPr lang="en-US" dirty="0"/>
          </a:p>
        </p:txBody>
      </p:sp>
    </p:spTree>
    <p:extLst>
      <p:ext uri="{BB962C8B-B14F-4D97-AF65-F5344CB8AC3E}">
        <p14:creationId xmlns:p14="http://schemas.microsoft.com/office/powerpoint/2010/main" val="528866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033FE4-9B18-5442-A37C-462892D0BE24}" type="datetimeFigureOut">
              <a:rPr lang="en-US" smtClean="0"/>
              <a:t>5/2/19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A173781-D0CF-1B4A-8231-8578F39DF842}" type="slidenum">
              <a:rPr lang="en-US" smtClean="0"/>
              <a:t>‹#›</a:t>
            </a:fld>
            <a:endParaRPr lang="en-US" dirty="0"/>
          </a:p>
        </p:txBody>
      </p:sp>
    </p:spTree>
    <p:extLst>
      <p:ext uri="{BB962C8B-B14F-4D97-AF65-F5344CB8AC3E}">
        <p14:creationId xmlns:p14="http://schemas.microsoft.com/office/powerpoint/2010/main" val="33865663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726267"/>
            <a:ext cx="7098030" cy="433950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726267"/>
            <a:ext cx="20882610" cy="4339505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033FE4-9B18-5442-A37C-462892D0BE24}" type="datetimeFigureOut">
              <a:rPr lang="en-US" smtClean="0"/>
              <a:t>5/2/19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A173781-D0CF-1B4A-8231-8578F39DF842}" type="slidenum">
              <a:rPr lang="en-US" smtClean="0"/>
              <a:t>‹#›</a:t>
            </a:fld>
            <a:endParaRPr lang="en-US" dirty="0"/>
          </a:p>
        </p:txBody>
      </p:sp>
    </p:spTree>
    <p:extLst>
      <p:ext uri="{BB962C8B-B14F-4D97-AF65-F5344CB8AC3E}">
        <p14:creationId xmlns:p14="http://schemas.microsoft.com/office/powerpoint/2010/main" val="1975107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033FE4-9B18-5442-A37C-462892D0BE24}" type="datetimeFigureOut">
              <a:rPr lang="en-US" smtClean="0"/>
              <a:t>5/2/19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A173781-D0CF-1B4A-8231-8578F39DF842}" type="slidenum">
              <a:rPr lang="en-US" smtClean="0"/>
              <a:t>‹#›</a:t>
            </a:fld>
            <a:endParaRPr lang="en-US" dirty="0"/>
          </a:p>
        </p:txBody>
      </p:sp>
    </p:spTree>
    <p:extLst>
      <p:ext uri="{BB962C8B-B14F-4D97-AF65-F5344CB8AC3E}">
        <p14:creationId xmlns:p14="http://schemas.microsoft.com/office/powerpoint/2010/main" val="1949314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2766055"/>
            <a:ext cx="28392120" cy="21300436"/>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34268002"/>
            <a:ext cx="28392120" cy="11201396"/>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7033FE4-9B18-5442-A37C-462892D0BE24}" type="datetimeFigureOut">
              <a:rPr lang="en-US" smtClean="0"/>
              <a:t>5/2/19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A173781-D0CF-1B4A-8231-8578F39DF842}" type="slidenum">
              <a:rPr lang="en-US" smtClean="0"/>
              <a:t>‹#›</a:t>
            </a:fld>
            <a:endParaRPr lang="en-US" dirty="0"/>
          </a:p>
        </p:txBody>
      </p:sp>
    </p:spTree>
    <p:extLst>
      <p:ext uri="{BB962C8B-B14F-4D97-AF65-F5344CB8AC3E}">
        <p14:creationId xmlns:p14="http://schemas.microsoft.com/office/powerpoint/2010/main" val="1778187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3631334"/>
            <a:ext cx="1399032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3631334"/>
            <a:ext cx="1399032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7033FE4-9B18-5442-A37C-462892D0BE24}" type="datetimeFigureOut">
              <a:rPr lang="en-US" smtClean="0"/>
              <a:t>5/2/19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A173781-D0CF-1B4A-8231-8578F39DF842}" type="slidenum">
              <a:rPr lang="en-US" smtClean="0"/>
              <a:t>‹#›</a:t>
            </a:fld>
            <a:endParaRPr lang="en-US" dirty="0"/>
          </a:p>
        </p:txBody>
      </p:sp>
    </p:spTree>
    <p:extLst>
      <p:ext uri="{BB962C8B-B14F-4D97-AF65-F5344CB8AC3E}">
        <p14:creationId xmlns:p14="http://schemas.microsoft.com/office/powerpoint/2010/main" val="3808148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726278"/>
            <a:ext cx="28392120" cy="98975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12552684"/>
            <a:ext cx="13926024" cy="6151876"/>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p:cNvSpPr>
            <a:spLocks noGrp="1"/>
          </p:cNvSpPr>
          <p:nvPr>
            <p:ph sz="half" idx="2"/>
          </p:nvPr>
        </p:nvSpPr>
        <p:spPr>
          <a:xfrm>
            <a:off x="2267431" y="18704560"/>
            <a:ext cx="13926024"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12552684"/>
            <a:ext cx="13994608" cy="6151876"/>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p:cNvSpPr>
            <a:spLocks noGrp="1"/>
          </p:cNvSpPr>
          <p:nvPr>
            <p:ph sz="quarter" idx="4"/>
          </p:nvPr>
        </p:nvSpPr>
        <p:spPr>
          <a:xfrm>
            <a:off x="16664942" y="18704560"/>
            <a:ext cx="13994608"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7033FE4-9B18-5442-A37C-462892D0BE24}" type="datetimeFigureOut">
              <a:rPr lang="en-US" smtClean="0"/>
              <a:t>5/2/19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A173781-D0CF-1B4A-8231-8578F39DF842}" type="slidenum">
              <a:rPr lang="en-US" smtClean="0"/>
              <a:t>‹#›</a:t>
            </a:fld>
            <a:endParaRPr lang="en-US" dirty="0"/>
          </a:p>
        </p:txBody>
      </p:sp>
    </p:spTree>
    <p:extLst>
      <p:ext uri="{BB962C8B-B14F-4D97-AF65-F5344CB8AC3E}">
        <p14:creationId xmlns:p14="http://schemas.microsoft.com/office/powerpoint/2010/main" val="804266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7033FE4-9B18-5442-A37C-462892D0BE24}" type="datetimeFigureOut">
              <a:rPr lang="en-US" smtClean="0"/>
              <a:t>5/2/19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A173781-D0CF-1B4A-8231-8578F39DF842}" type="slidenum">
              <a:rPr lang="en-US" smtClean="0"/>
              <a:t>‹#›</a:t>
            </a:fld>
            <a:endParaRPr lang="en-US" dirty="0"/>
          </a:p>
        </p:txBody>
      </p:sp>
    </p:spTree>
    <p:extLst>
      <p:ext uri="{BB962C8B-B14F-4D97-AF65-F5344CB8AC3E}">
        <p14:creationId xmlns:p14="http://schemas.microsoft.com/office/powerpoint/2010/main" val="31308100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033FE4-9B18-5442-A37C-462892D0BE24}" type="datetimeFigureOut">
              <a:rPr lang="en-US" smtClean="0"/>
              <a:t>5/2/19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A173781-D0CF-1B4A-8231-8578F39DF842}" type="slidenum">
              <a:rPr lang="en-US" smtClean="0"/>
              <a:t>‹#›</a:t>
            </a:fld>
            <a:endParaRPr lang="en-US" dirty="0"/>
          </a:p>
        </p:txBody>
      </p:sp>
    </p:spTree>
    <p:extLst>
      <p:ext uri="{BB962C8B-B14F-4D97-AF65-F5344CB8AC3E}">
        <p14:creationId xmlns:p14="http://schemas.microsoft.com/office/powerpoint/2010/main" val="521876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3413760"/>
            <a:ext cx="10617041" cy="1194816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7372785"/>
            <a:ext cx="16664940" cy="36389733"/>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5361920"/>
            <a:ext cx="10617041" cy="2845985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47033FE4-9B18-5442-A37C-462892D0BE24}" type="datetimeFigureOut">
              <a:rPr lang="en-US" smtClean="0"/>
              <a:t>5/2/19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A173781-D0CF-1B4A-8231-8578F39DF842}" type="slidenum">
              <a:rPr lang="en-US" smtClean="0"/>
              <a:t>‹#›</a:t>
            </a:fld>
            <a:endParaRPr lang="en-US" dirty="0"/>
          </a:p>
        </p:txBody>
      </p:sp>
    </p:spTree>
    <p:extLst>
      <p:ext uri="{BB962C8B-B14F-4D97-AF65-F5344CB8AC3E}">
        <p14:creationId xmlns:p14="http://schemas.microsoft.com/office/powerpoint/2010/main" val="2634505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3413760"/>
            <a:ext cx="10617041" cy="1194816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7372785"/>
            <a:ext cx="16664940" cy="36389733"/>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dirty="0"/>
              <a:t>Click icon to add picture</a:t>
            </a:r>
          </a:p>
        </p:txBody>
      </p:sp>
      <p:sp>
        <p:nvSpPr>
          <p:cNvPr id="4" name="Text Placeholder 3"/>
          <p:cNvSpPr>
            <a:spLocks noGrp="1"/>
          </p:cNvSpPr>
          <p:nvPr>
            <p:ph type="body" sz="half" idx="2"/>
          </p:nvPr>
        </p:nvSpPr>
        <p:spPr>
          <a:xfrm>
            <a:off x="2267428" y="15361920"/>
            <a:ext cx="10617041" cy="2845985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47033FE4-9B18-5442-A37C-462892D0BE24}" type="datetimeFigureOut">
              <a:rPr lang="en-US" smtClean="0"/>
              <a:t>5/2/19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A173781-D0CF-1B4A-8231-8578F39DF842}" type="slidenum">
              <a:rPr lang="en-US" smtClean="0"/>
              <a:t>‹#›</a:t>
            </a:fld>
            <a:endParaRPr lang="en-US" dirty="0"/>
          </a:p>
        </p:txBody>
      </p:sp>
    </p:spTree>
    <p:extLst>
      <p:ext uri="{BB962C8B-B14F-4D97-AF65-F5344CB8AC3E}">
        <p14:creationId xmlns:p14="http://schemas.microsoft.com/office/powerpoint/2010/main" val="900762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726278"/>
            <a:ext cx="28392120" cy="989753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3631334"/>
            <a:ext cx="28392120" cy="3248999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47460758"/>
            <a:ext cx="7406640" cy="2726267"/>
          </a:xfrm>
          <a:prstGeom prst="rect">
            <a:avLst/>
          </a:prstGeom>
        </p:spPr>
        <p:txBody>
          <a:bodyPr vert="horz" lIns="91440" tIns="45720" rIns="91440" bIns="45720" rtlCol="0" anchor="ctr"/>
          <a:lstStyle>
            <a:lvl1pPr algn="l">
              <a:defRPr sz="4320">
                <a:solidFill>
                  <a:schemeClr val="tx1">
                    <a:tint val="75000"/>
                  </a:schemeClr>
                </a:solidFill>
              </a:defRPr>
            </a:lvl1pPr>
          </a:lstStyle>
          <a:p>
            <a:fld id="{47033FE4-9B18-5442-A37C-462892D0BE24}" type="datetimeFigureOut">
              <a:rPr lang="en-US" smtClean="0"/>
              <a:t>5/2/19</a:t>
            </a:fld>
            <a:endParaRPr lang="en-US" dirty="0"/>
          </a:p>
        </p:txBody>
      </p:sp>
      <p:sp>
        <p:nvSpPr>
          <p:cNvPr id="5" name="Footer Placeholder 4"/>
          <p:cNvSpPr>
            <a:spLocks noGrp="1"/>
          </p:cNvSpPr>
          <p:nvPr>
            <p:ph type="ftr" sz="quarter" idx="3"/>
          </p:nvPr>
        </p:nvSpPr>
        <p:spPr>
          <a:xfrm>
            <a:off x="10904220" y="47460758"/>
            <a:ext cx="11109960" cy="2726267"/>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248620" y="47460758"/>
            <a:ext cx="7406640" cy="2726267"/>
          </a:xfrm>
          <a:prstGeom prst="rect">
            <a:avLst/>
          </a:prstGeom>
        </p:spPr>
        <p:txBody>
          <a:bodyPr vert="horz" lIns="91440" tIns="45720" rIns="91440" bIns="45720" rtlCol="0" anchor="ctr"/>
          <a:lstStyle>
            <a:lvl1pPr algn="r">
              <a:defRPr sz="4320">
                <a:solidFill>
                  <a:schemeClr val="tx1">
                    <a:tint val="75000"/>
                  </a:schemeClr>
                </a:solidFill>
              </a:defRPr>
            </a:lvl1pPr>
          </a:lstStyle>
          <a:p>
            <a:fld id="{CA173781-D0CF-1B4A-8231-8578F39DF842}" type="slidenum">
              <a:rPr lang="en-US" smtClean="0"/>
              <a:t>‹#›</a:t>
            </a:fld>
            <a:endParaRPr lang="en-US" dirty="0"/>
          </a:p>
        </p:txBody>
      </p:sp>
    </p:spTree>
    <p:extLst>
      <p:ext uri="{BB962C8B-B14F-4D97-AF65-F5344CB8AC3E}">
        <p14:creationId xmlns:p14="http://schemas.microsoft.com/office/powerpoint/2010/main" val="371225387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9.emf"/><Relationship Id="rId3" Type="http://schemas.openxmlformats.org/officeDocument/2006/relationships/image" Target="../media/image2.jpg"/><Relationship Id="rId7" Type="http://schemas.openxmlformats.org/officeDocument/2006/relationships/image" Target="../media/image5.emf"/><Relationship Id="rId12" Type="http://schemas.openxmlformats.org/officeDocument/2006/relationships/image" Target="../media/image8.emf"/><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4" Type="http://schemas.openxmlformats.org/officeDocument/2006/relationships/image" Target="../media/image3.jpg"/><Relationship Id="rId9" Type="http://schemas.openxmlformats.org/officeDocument/2006/relationships/image" Target="../media/image7.jpeg"/><Relationship Id="rId1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D3E440A-1B9A-B44B-ADDA-13CADC643CC3}"/>
              </a:ext>
            </a:extLst>
          </p:cNvPr>
          <p:cNvSpPr txBox="1"/>
          <p:nvPr/>
        </p:nvSpPr>
        <p:spPr>
          <a:xfrm>
            <a:off x="0" y="-45719"/>
            <a:ext cx="32918400" cy="1412626"/>
          </a:xfrm>
          <a:prstGeom prst="rect">
            <a:avLst/>
          </a:prstGeom>
          <a:noFill/>
        </p:spPr>
        <p:txBody>
          <a:bodyPr wrap="square" rtlCol="0">
            <a:spAutoFit/>
          </a:bodyPr>
          <a:lstStyle/>
          <a:p>
            <a:pPr algn="ctr">
              <a:tabLst>
                <a:tab pos="38892163" algn="l"/>
              </a:tabLst>
            </a:pPr>
            <a:r>
              <a:rPr lang="en-US" sz="8400" dirty="0">
                <a:solidFill>
                  <a:srgbClr val="000000"/>
                </a:solidFill>
              </a:rPr>
              <a:t>Inhibition of Tropical Maritime Rainfall in Moist Environments</a:t>
            </a:r>
            <a:endParaRPr lang="en-US" sz="8400" baseline="30000" dirty="0">
              <a:solidFill>
                <a:srgbClr val="000000"/>
              </a:solidFill>
            </a:endParaRPr>
          </a:p>
        </p:txBody>
      </p:sp>
      <p:sp>
        <p:nvSpPr>
          <p:cNvPr id="5" name="TextBox 4">
            <a:extLst>
              <a:ext uri="{FF2B5EF4-FFF2-40B4-BE49-F238E27FC236}">
                <a16:creationId xmlns:a16="http://schemas.microsoft.com/office/drawing/2014/main" id="{7230C9F7-B86E-3C45-ABBF-32BFAD7E9F1D}"/>
              </a:ext>
            </a:extLst>
          </p:cNvPr>
          <p:cNvSpPr txBox="1"/>
          <p:nvPr/>
        </p:nvSpPr>
        <p:spPr>
          <a:xfrm>
            <a:off x="708989" y="1366907"/>
            <a:ext cx="32209411" cy="1015663"/>
          </a:xfrm>
          <a:prstGeom prst="rect">
            <a:avLst/>
          </a:prstGeom>
          <a:noFill/>
        </p:spPr>
        <p:txBody>
          <a:bodyPr wrap="square" rtlCol="0">
            <a:spAutoFit/>
          </a:bodyPr>
          <a:lstStyle/>
          <a:p>
            <a:pPr algn="ctr"/>
            <a:r>
              <a:rPr lang="en-US" sz="6000" dirty="0">
                <a:solidFill>
                  <a:srgbClr val="000000"/>
                </a:solidFill>
              </a:rPr>
              <a:t>Scott W. Powell, Naval Postgraduate School</a:t>
            </a:r>
            <a:r>
              <a:rPr lang="en-US" sz="6000" i="1" dirty="0">
                <a:solidFill>
                  <a:srgbClr val="000000"/>
                </a:solidFill>
              </a:rPr>
              <a:t>, Monterey, CA</a:t>
            </a:r>
            <a:endParaRPr lang="en-US" sz="6000" dirty="0">
              <a:solidFill>
                <a:srgbClr val="000000"/>
              </a:solidFill>
            </a:endParaRPr>
          </a:p>
        </p:txBody>
      </p:sp>
      <p:grpSp>
        <p:nvGrpSpPr>
          <p:cNvPr id="6" name="Group 5">
            <a:extLst>
              <a:ext uri="{FF2B5EF4-FFF2-40B4-BE49-F238E27FC236}">
                <a16:creationId xmlns:a16="http://schemas.microsoft.com/office/drawing/2014/main" id="{B94F5AF0-9A08-5B43-AC2A-4C1A6287BFC0}"/>
              </a:ext>
            </a:extLst>
          </p:cNvPr>
          <p:cNvGrpSpPr/>
          <p:nvPr/>
        </p:nvGrpSpPr>
        <p:grpSpPr>
          <a:xfrm>
            <a:off x="457200" y="2286000"/>
            <a:ext cx="15354418" cy="9387437"/>
            <a:chOff x="261491" y="3119318"/>
            <a:chExt cx="10515600" cy="8660668"/>
          </a:xfrm>
          <a:noFill/>
        </p:grpSpPr>
        <p:sp>
          <p:nvSpPr>
            <p:cNvPr id="7" name="Rounded Rectangle 6">
              <a:extLst>
                <a:ext uri="{FF2B5EF4-FFF2-40B4-BE49-F238E27FC236}">
                  <a16:creationId xmlns:a16="http://schemas.microsoft.com/office/drawing/2014/main" id="{03200457-3A5C-A744-8266-0D9689A34D23}"/>
                </a:ext>
              </a:extLst>
            </p:cNvPr>
            <p:cNvSpPr/>
            <p:nvPr/>
          </p:nvSpPr>
          <p:spPr>
            <a:xfrm>
              <a:off x="261491" y="4096259"/>
              <a:ext cx="10455516" cy="7683727"/>
            </a:xfrm>
            <a:prstGeom prst="roundRect">
              <a:avLst/>
            </a:prstGeom>
            <a:grpFill/>
            <a:ln w="127000"/>
            <a:scene3d>
              <a:camera prst="orthographicFront"/>
              <a:lightRig rig="threePt" dir="t"/>
            </a:scene3d>
            <a:sp3d>
              <a:bevelT prst="relaxedInset"/>
              <a:bevelB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296" dirty="0"/>
            </a:p>
          </p:txBody>
        </p:sp>
        <p:sp>
          <p:nvSpPr>
            <p:cNvPr id="8" name="TextBox 7">
              <a:extLst>
                <a:ext uri="{FF2B5EF4-FFF2-40B4-BE49-F238E27FC236}">
                  <a16:creationId xmlns:a16="http://schemas.microsoft.com/office/drawing/2014/main" id="{FA5FEF1A-7A03-044F-AA24-DC47E63A681E}"/>
                </a:ext>
              </a:extLst>
            </p:cNvPr>
            <p:cNvSpPr txBox="1"/>
            <p:nvPr/>
          </p:nvSpPr>
          <p:spPr>
            <a:xfrm>
              <a:off x="261491" y="3119318"/>
              <a:ext cx="10515600" cy="623155"/>
            </a:xfrm>
            <a:prstGeom prst="rect">
              <a:avLst/>
            </a:prstGeom>
            <a:grpFill/>
            <a:ln w="76200" cap="rnd">
              <a:noFill/>
            </a:ln>
            <a:effectLst/>
            <a:scene3d>
              <a:camera prst="orthographicFront"/>
              <a:lightRig rig="threePt" dir="t"/>
            </a:scene3d>
            <a:sp3d>
              <a:bevelT prst="slope"/>
            </a:sp3d>
          </p:spPr>
          <p:txBody>
            <a:bodyPr wrap="square" rtlCol="0">
              <a:spAutoFit/>
            </a:bodyPr>
            <a:lstStyle/>
            <a:p>
              <a:r>
                <a:rPr lang="en-US" sz="5400" b="1" dirty="0">
                  <a:solidFill>
                    <a:srgbClr val="000000"/>
                  </a:solidFill>
                </a:rPr>
                <a:t>1. Introduction</a:t>
              </a:r>
            </a:p>
          </p:txBody>
        </p:sp>
      </p:grpSp>
      <p:sp>
        <p:nvSpPr>
          <p:cNvPr id="9" name="TextBox 8">
            <a:extLst>
              <a:ext uri="{FF2B5EF4-FFF2-40B4-BE49-F238E27FC236}">
                <a16:creationId xmlns:a16="http://schemas.microsoft.com/office/drawing/2014/main" id="{738912ED-B79A-D549-A64E-F85DC6E59F65}"/>
              </a:ext>
            </a:extLst>
          </p:cNvPr>
          <p:cNvSpPr txBox="1"/>
          <p:nvPr/>
        </p:nvSpPr>
        <p:spPr>
          <a:xfrm>
            <a:off x="1672558" y="3935188"/>
            <a:ext cx="13015204" cy="7094250"/>
          </a:xfrm>
          <a:prstGeom prst="rect">
            <a:avLst/>
          </a:prstGeom>
          <a:noFill/>
        </p:spPr>
        <p:txBody>
          <a:bodyPr wrap="square" rtlCol="0">
            <a:spAutoFit/>
          </a:bodyPr>
          <a:lstStyle/>
          <a:p>
            <a:r>
              <a:rPr lang="en-US" sz="3500" dirty="0">
                <a:latin typeface="Calibri" charset="0"/>
                <a:ea typeface="Calibri" charset="0"/>
                <a:cs typeface="Calibri" charset="0"/>
              </a:rPr>
              <a:t>Dependence of tropical maritime precipitation on tropospheric humidity is well understood. Many observational and modeling studies have indicated that deepening of tropical convection is most sensitive to water vapor in the lower half of the troposphere.</a:t>
            </a:r>
          </a:p>
          <a:p>
            <a:endParaRPr lang="en-US" sz="3500" dirty="0">
              <a:latin typeface="Calibri" charset="0"/>
              <a:ea typeface="Calibri" charset="0"/>
              <a:cs typeface="Calibri" charset="0"/>
            </a:endParaRPr>
          </a:p>
          <a:p>
            <a:r>
              <a:rPr lang="en-US" sz="3500" dirty="0">
                <a:latin typeface="Calibri" charset="0"/>
                <a:ea typeface="Calibri" charset="0"/>
                <a:cs typeface="Calibri" charset="0"/>
              </a:rPr>
              <a:t>However, often times, little or no rain occurs when the atmosphere is very moist. Why? Some possibilities, although not all:</a:t>
            </a:r>
          </a:p>
          <a:p>
            <a:pPr marL="571500" indent="-571500">
              <a:buFontTx/>
              <a:buChar char="-"/>
            </a:pPr>
            <a:r>
              <a:rPr lang="en-US" sz="3500" dirty="0">
                <a:latin typeface="Calibri" charset="0"/>
                <a:ea typeface="Calibri" charset="0"/>
                <a:cs typeface="Calibri" charset="0"/>
              </a:rPr>
              <a:t>Increased static stability above boundary layer</a:t>
            </a:r>
          </a:p>
          <a:p>
            <a:pPr marL="571500" indent="-571500">
              <a:buFontTx/>
              <a:buChar char="-"/>
            </a:pPr>
            <a:r>
              <a:rPr lang="en-US" sz="3500" dirty="0">
                <a:latin typeface="Calibri" charset="0"/>
                <a:ea typeface="Calibri" charset="0"/>
                <a:cs typeface="Calibri" charset="0"/>
              </a:rPr>
              <a:t>Less favorable wind/shear profiles</a:t>
            </a:r>
          </a:p>
          <a:p>
            <a:pPr marL="571500" indent="-571500">
              <a:buFontTx/>
              <a:buChar char="-"/>
            </a:pPr>
            <a:r>
              <a:rPr lang="en-US" sz="3500" dirty="0">
                <a:latin typeface="Calibri" charset="0"/>
                <a:ea typeface="Calibri" charset="0"/>
                <a:cs typeface="Calibri" charset="0"/>
              </a:rPr>
              <a:t>Lower sea surface temperature or gradient</a:t>
            </a:r>
          </a:p>
          <a:p>
            <a:pPr marL="571500" indent="-571500">
              <a:buFontTx/>
              <a:buChar char="-"/>
            </a:pPr>
            <a:r>
              <a:rPr lang="en-US" sz="3500" dirty="0">
                <a:latin typeface="Calibri" charset="0"/>
                <a:ea typeface="Calibri" charset="0"/>
                <a:cs typeface="Calibri" charset="0"/>
              </a:rPr>
              <a:t>Less boundary layer convergence</a:t>
            </a:r>
          </a:p>
          <a:p>
            <a:pPr marL="571500" indent="-571500">
              <a:buFontTx/>
              <a:buChar char="-"/>
            </a:pPr>
            <a:r>
              <a:rPr lang="en-US" sz="3500" dirty="0">
                <a:latin typeface="Calibri" charset="0"/>
                <a:ea typeface="Calibri" charset="0"/>
                <a:cs typeface="Calibri" charset="0"/>
              </a:rPr>
              <a:t>Unfavorable cloud properties, such as cloud size or vicinity of updraft to edge of cloud and environmental air</a:t>
            </a:r>
            <a:endParaRPr lang="en-US" sz="3500" dirty="0"/>
          </a:p>
        </p:txBody>
      </p:sp>
      <p:sp>
        <p:nvSpPr>
          <p:cNvPr id="10" name="Rounded Rectangle 9">
            <a:extLst>
              <a:ext uri="{FF2B5EF4-FFF2-40B4-BE49-F238E27FC236}">
                <a16:creationId xmlns:a16="http://schemas.microsoft.com/office/drawing/2014/main" id="{F5736014-B97C-074A-833B-D45970071003}"/>
              </a:ext>
            </a:extLst>
          </p:cNvPr>
          <p:cNvSpPr/>
          <p:nvPr/>
        </p:nvSpPr>
        <p:spPr>
          <a:xfrm>
            <a:off x="16335812" y="3318613"/>
            <a:ext cx="16026862" cy="8224068"/>
          </a:xfrm>
          <a:prstGeom prst="roundRect">
            <a:avLst/>
          </a:prstGeom>
          <a:noFill/>
          <a:ln w="127000"/>
          <a:scene3d>
            <a:camera prst="orthographicFront"/>
            <a:lightRig rig="threePt" dir="t"/>
          </a:scene3d>
          <a:sp3d>
            <a:bevelT prst="relaxedInset"/>
            <a:bevelB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6871" dirty="0"/>
          </a:p>
        </p:txBody>
      </p:sp>
      <p:grpSp>
        <p:nvGrpSpPr>
          <p:cNvPr id="11" name="Group 10">
            <a:extLst>
              <a:ext uri="{FF2B5EF4-FFF2-40B4-BE49-F238E27FC236}">
                <a16:creationId xmlns:a16="http://schemas.microsoft.com/office/drawing/2014/main" id="{0352E6AF-0A4B-C445-B1D8-D205BA3D42B5}"/>
              </a:ext>
            </a:extLst>
          </p:cNvPr>
          <p:cNvGrpSpPr/>
          <p:nvPr/>
        </p:nvGrpSpPr>
        <p:grpSpPr>
          <a:xfrm>
            <a:off x="16797528" y="2286000"/>
            <a:ext cx="22013166" cy="8870399"/>
            <a:chOff x="10589410" y="90099"/>
            <a:chExt cx="17045193" cy="12399054"/>
          </a:xfrm>
        </p:grpSpPr>
        <p:sp>
          <p:nvSpPr>
            <p:cNvPr id="12" name="TextBox 11">
              <a:extLst>
                <a:ext uri="{FF2B5EF4-FFF2-40B4-BE49-F238E27FC236}">
                  <a16:creationId xmlns:a16="http://schemas.microsoft.com/office/drawing/2014/main" id="{FAF5DA81-789B-8E40-B107-2B72A97BF329}"/>
                </a:ext>
              </a:extLst>
            </p:cNvPr>
            <p:cNvSpPr txBox="1"/>
            <p:nvPr/>
          </p:nvSpPr>
          <p:spPr>
            <a:xfrm>
              <a:off x="10589410" y="90099"/>
              <a:ext cx="17045193" cy="923330"/>
            </a:xfrm>
            <a:prstGeom prst="rect">
              <a:avLst/>
            </a:prstGeom>
            <a:noFill/>
            <a:ln w="76200" cap="rnd">
              <a:noFill/>
            </a:ln>
            <a:effectLst/>
            <a:scene3d>
              <a:camera prst="orthographicFront"/>
              <a:lightRig rig="threePt" dir="t"/>
            </a:scene3d>
            <a:sp3d>
              <a:bevelT prst="slope"/>
            </a:sp3d>
          </p:spPr>
          <p:txBody>
            <a:bodyPr wrap="square" rtlCol="0">
              <a:spAutoFit/>
            </a:bodyPr>
            <a:lstStyle/>
            <a:p>
              <a:r>
                <a:rPr lang="en-US" sz="5400" b="1" dirty="0">
                  <a:solidFill>
                    <a:srgbClr val="000000"/>
                  </a:solidFill>
                </a:rPr>
                <a:t>2. Radar Data</a:t>
              </a:r>
              <a:endParaRPr lang="en-US" sz="5400" b="1" baseline="30000" dirty="0">
                <a:solidFill>
                  <a:srgbClr val="000000"/>
                </a:solidFill>
              </a:endParaRPr>
            </a:p>
          </p:txBody>
        </p:sp>
        <p:grpSp>
          <p:nvGrpSpPr>
            <p:cNvPr id="13" name="Group 12">
              <a:extLst>
                <a:ext uri="{FF2B5EF4-FFF2-40B4-BE49-F238E27FC236}">
                  <a16:creationId xmlns:a16="http://schemas.microsoft.com/office/drawing/2014/main" id="{A2DE4FAC-4675-A44F-A668-92AF2739EDD4}"/>
                </a:ext>
              </a:extLst>
            </p:cNvPr>
            <p:cNvGrpSpPr/>
            <p:nvPr/>
          </p:nvGrpSpPr>
          <p:grpSpPr>
            <a:xfrm>
              <a:off x="12834993" y="5339284"/>
              <a:ext cx="9381732" cy="5419280"/>
              <a:chOff x="12725762" y="4473467"/>
              <a:chExt cx="8412062" cy="4859159"/>
            </a:xfrm>
          </p:grpSpPr>
          <p:pic>
            <p:nvPicPr>
              <p:cNvPr id="16" name="Picture 15">
                <a:extLst>
                  <a:ext uri="{FF2B5EF4-FFF2-40B4-BE49-F238E27FC236}">
                    <a16:creationId xmlns:a16="http://schemas.microsoft.com/office/drawing/2014/main" id="{88271B76-0F37-BA4E-83B0-2BE5C34D66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25762" y="4592256"/>
                <a:ext cx="6741303" cy="4740370"/>
              </a:xfrm>
              <a:prstGeom prst="rect">
                <a:avLst/>
              </a:prstGeom>
            </p:spPr>
          </p:pic>
          <p:sp>
            <p:nvSpPr>
              <p:cNvPr id="17" name="TextBox 16">
                <a:extLst>
                  <a:ext uri="{FF2B5EF4-FFF2-40B4-BE49-F238E27FC236}">
                    <a16:creationId xmlns:a16="http://schemas.microsoft.com/office/drawing/2014/main" id="{54DEC15F-988B-374F-90B2-AA717E561384}"/>
                  </a:ext>
                </a:extLst>
              </p:cNvPr>
              <p:cNvSpPr txBox="1"/>
              <p:nvPr/>
            </p:nvSpPr>
            <p:spPr>
              <a:xfrm>
                <a:off x="19707118" y="4473467"/>
                <a:ext cx="1430706" cy="2623067"/>
              </a:xfrm>
              <a:prstGeom prst="rect">
                <a:avLst/>
              </a:prstGeom>
              <a:noFill/>
            </p:spPr>
            <p:txBody>
              <a:bodyPr wrap="square" rtlCol="0">
                <a:spAutoFit/>
              </a:bodyPr>
              <a:lstStyle/>
              <a:p>
                <a:r>
                  <a:rPr lang="en-US" sz="2600" dirty="0"/>
                  <a:t>Left: Locations of radars used so far in this study.</a:t>
                </a:r>
              </a:p>
            </p:txBody>
          </p:sp>
        </p:grpSp>
        <p:sp>
          <p:nvSpPr>
            <p:cNvPr id="14" name="TextBox 13">
              <a:extLst>
                <a:ext uri="{FF2B5EF4-FFF2-40B4-BE49-F238E27FC236}">
                  <a16:creationId xmlns:a16="http://schemas.microsoft.com/office/drawing/2014/main" id="{698C6521-6A44-4449-AAE4-0E6096D6EFEC}"/>
                </a:ext>
              </a:extLst>
            </p:cNvPr>
            <p:cNvSpPr txBox="1"/>
            <p:nvPr/>
          </p:nvSpPr>
          <p:spPr>
            <a:xfrm>
              <a:off x="10944180" y="2101879"/>
              <a:ext cx="11185883" cy="2785378"/>
            </a:xfrm>
            <a:prstGeom prst="rect">
              <a:avLst/>
            </a:prstGeom>
            <a:noFill/>
          </p:spPr>
          <p:txBody>
            <a:bodyPr wrap="square" rtlCol="0">
              <a:spAutoFit/>
            </a:bodyPr>
            <a:lstStyle/>
            <a:p>
              <a:r>
                <a:rPr lang="en-US" sz="3500" dirty="0"/>
                <a:t>I utilized radar data from three locations. Three datasets were collected during DYNAMO in the central Indian Ocean, and one is the NASA KPOL radar at Kwajalein Atoll. S-PolKa and KPOL were/are dual-polarized. The radar data were used to estimate rain rate.</a:t>
              </a:r>
            </a:p>
          </p:txBody>
        </p:sp>
        <p:sp>
          <p:nvSpPr>
            <p:cNvPr id="15" name="TextBox 14">
              <a:extLst>
                <a:ext uri="{FF2B5EF4-FFF2-40B4-BE49-F238E27FC236}">
                  <a16:creationId xmlns:a16="http://schemas.microsoft.com/office/drawing/2014/main" id="{707FFE69-2612-3D42-B372-FBE1262F10DC}"/>
                </a:ext>
              </a:extLst>
            </p:cNvPr>
            <p:cNvSpPr txBox="1"/>
            <p:nvPr/>
          </p:nvSpPr>
          <p:spPr>
            <a:xfrm>
              <a:off x="10896818" y="10854353"/>
              <a:ext cx="10949680" cy="1634800"/>
            </a:xfrm>
            <a:prstGeom prst="rect">
              <a:avLst/>
            </a:prstGeom>
            <a:noFill/>
          </p:spPr>
          <p:txBody>
            <a:bodyPr wrap="square" rtlCol="0">
              <a:spAutoFit/>
            </a:bodyPr>
            <a:lstStyle/>
            <a:p>
              <a:r>
                <a:rPr lang="en-US" sz="3500" dirty="0"/>
                <a:t>Rain-type classification</a:t>
              </a:r>
              <a:r>
                <a:rPr lang="en-US" sz="3500" baseline="30000" dirty="0"/>
                <a:t> </a:t>
              </a:r>
              <a:r>
                <a:rPr lang="en-US" sz="3500" dirty="0"/>
                <a:t>was run on the reflectivity data, and rain rate was computed using dual-pol data if possible.</a:t>
              </a:r>
            </a:p>
          </p:txBody>
        </p:sp>
      </p:grpSp>
      <p:pic>
        <p:nvPicPr>
          <p:cNvPr id="18" name="Picture 17">
            <a:extLst>
              <a:ext uri="{FF2B5EF4-FFF2-40B4-BE49-F238E27FC236}">
                <a16:creationId xmlns:a16="http://schemas.microsoft.com/office/drawing/2014/main" id="{F55A3286-C3B8-4042-9BB0-BA91057C77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507" y="22779136"/>
            <a:ext cx="4598079" cy="3448559"/>
          </a:xfrm>
          <a:prstGeom prst="rect">
            <a:avLst/>
          </a:prstGeom>
        </p:spPr>
      </p:pic>
      <p:grpSp>
        <p:nvGrpSpPr>
          <p:cNvPr id="19" name="Group 18">
            <a:extLst>
              <a:ext uri="{FF2B5EF4-FFF2-40B4-BE49-F238E27FC236}">
                <a16:creationId xmlns:a16="http://schemas.microsoft.com/office/drawing/2014/main" id="{DB6CF7EF-07D2-8741-8311-A90BA4A60D66}"/>
              </a:ext>
            </a:extLst>
          </p:cNvPr>
          <p:cNvGrpSpPr/>
          <p:nvPr/>
        </p:nvGrpSpPr>
        <p:grpSpPr>
          <a:xfrm>
            <a:off x="7752629" y="13864096"/>
            <a:ext cx="6818898" cy="8413043"/>
            <a:chOff x="-38698881" y="3527801"/>
            <a:chExt cx="9805022" cy="12097273"/>
          </a:xfrm>
        </p:grpSpPr>
        <p:pic>
          <p:nvPicPr>
            <p:cNvPr id="20" name="Picture 19">
              <a:extLst>
                <a:ext uri="{FF2B5EF4-FFF2-40B4-BE49-F238E27FC236}">
                  <a16:creationId xmlns:a16="http://schemas.microsoft.com/office/drawing/2014/main" id="{7F827E51-4A8E-DA45-9D23-609F01015A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698881" y="10452108"/>
              <a:ext cx="5358199" cy="5172966"/>
            </a:xfrm>
            <a:prstGeom prst="rect">
              <a:avLst/>
            </a:prstGeom>
          </p:spPr>
        </p:pic>
        <p:sp>
          <p:nvSpPr>
            <p:cNvPr id="21" name="TextBox 20">
              <a:extLst>
                <a:ext uri="{FF2B5EF4-FFF2-40B4-BE49-F238E27FC236}">
                  <a16:creationId xmlns:a16="http://schemas.microsoft.com/office/drawing/2014/main" id="{1C3BA2B0-BBCD-EE4B-BD17-D8829A1C6C99}"/>
                </a:ext>
              </a:extLst>
            </p:cNvPr>
            <p:cNvSpPr txBox="1"/>
            <p:nvPr/>
          </p:nvSpPr>
          <p:spPr>
            <a:xfrm>
              <a:off x="-36576241" y="3527801"/>
              <a:ext cx="7682382" cy="6461343"/>
            </a:xfrm>
            <a:prstGeom prst="rect">
              <a:avLst/>
            </a:prstGeom>
            <a:noFill/>
          </p:spPr>
          <p:txBody>
            <a:bodyPr wrap="square" rtlCol="0">
              <a:spAutoFit/>
            </a:bodyPr>
            <a:lstStyle/>
            <a:p>
              <a:r>
                <a:rPr lang="en-US" sz="2600" dirty="0"/>
                <a:t>Top, left: CRH vs radar-derived rain rates. The red lines denote the 10</a:t>
              </a:r>
              <a:r>
                <a:rPr lang="en-US" sz="2600" baseline="30000" dirty="0"/>
                <a:t>th</a:t>
              </a:r>
              <a:r>
                <a:rPr lang="en-US" sz="2600" dirty="0"/>
                <a:t> and 90</a:t>
              </a:r>
              <a:r>
                <a:rPr lang="en-US" sz="2600" baseline="30000" dirty="0"/>
                <a:t>th</a:t>
              </a:r>
              <a:r>
                <a:rPr lang="en-US" sz="2600" dirty="0"/>
                <a:t> percentiles of rain rate as a function of CRH.</a:t>
              </a:r>
            </a:p>
            <a:p>
              <a:endParaRPr lang="en-US" sz="2600" dirty="0"/>
            </a:p>
            <a:p>
              <a:r>
                <a:rPr lang="en-US" sz="2600" dirty="0"/>
                <a:t>Bottom: Picture taken from R/V Thompson during PISTON on 7 Sept 2018 at 0230 UTC.</a:t>
              </a:r>
            </a:p>
            <a:p>
              <a:endParaRPr lang="en-US" sz="2600" dirty="0"/>
            </a:p>
            <a:p>
              <a:r>
                <a:rPr lang="en-US" sz="2600" dirty="0"/>
                <a:t>Top, Right: Sounding from 0230 UTC 7 Sept 2018.</a:t>
              </a:r>
            </a:p>
          </p:txBody>
        </p:sp>
      </p:grpSp>
      <p:pic>
        <p:nvPicPr>
          <p:cNvPr id="23" name="Picture 22">
            <a:extLst>
              <a:ext uri="{FF2B5EF4-FFF2-40B4-BE49-F238E27FC236}">
                <a16:creationId xmlns:a16="http://schemas.microsoft.com/office/drawing/2014/main" id="{1BD9F098-D67E-C84B-AB10-210CFDC965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56503" y="18357663"/>
            <a:ext cx="4296010" cy="3818680"/>
          </a:xfrm>
          <a:prstGeom prst="rect">
            <a:avLst/>
          </a:prstGeom>
        </p:spPr>
      </p:pic>
      <p:grpSp>
        <p:nvGrpSpPr>
          <p:cNvPr id="25" name="Group 24">
            <a:extLst>
              <a:ext uri="{FF2B5EF4-FFF2-40B4-BE49-F238E27FC236}">
                <a16:creationId xmlns:a16="http://schemas.microsoft.com/office/drawing/2014/main" id="{0D4229B1-B4A1-C645-841B-63C3961EB8D3}"/>
              </a:ext>
            </a:extLst>
          </p:cNvPr>
          <p:cNvGrpSpPr/>
          <p:nvPr/>
        </p:nvGrpSpPr>
        <p:grpSpPr>
          <a:xfrm>
            <a:off x="457200" y="12058281"/>
            <a:ext cx="15802412" cy="14643565"/>
            <a:chOff x="533400" y="12515481"/>
            <a:chExt cx="20030234" cy="14643565"/>
          </a:xfrm>
        </p:grpSpPr>
        <p:grpSp>
          <p:nvGrpSpPr>
            <p:cNvPr id="26" name="Group 25">
              <a:extLst>
                <a:ext uri="{FF2B5EF4-FFF2-40B4-BE49-F238E27FC236}">
                  <a16:creationId xmlns:a16="http://schemas.microsoft.com/office/drawing/2014/main" id="{832DC120-28E2-2C49-AA32-9859B118F7FA}"/>
                </a:ext>
              </a:extLst>
            </p:cNvPr>
            <p:cNvGrpSpPr/>
            <p:nvPr/>
          </p:nvGrpSpPr>
          <p:grpSpPr>
            <a:xfrm>
              <a:off x="533400" y="13640976"/>
              <a:ext cx="20030234" cy="13518070"/>
              <a:chOff x="10716798" y="456804"/>
              <a:chExt cx="20030234" cy="13518070"/>
            </a:xfrm>
          </p:grpSpPr>
          <p:sp>
            <p:nvSpPr>
              <p:cNvPr id="28" name="Rounded Rectangle 27">
                <a:extLst>
                  <a:ext uri="{FF2B5EF4-FFF2-40B4-BE49-F238E27FC236}">
                    <a16:creationId xmlns:a16="http://schemas.microsoft.com/office/drawing/2014/main" id="{4A116F1C-410F-734F-AFA5-28EDD695B379}"/>
                  </a:ext>
                </a:extLst>
              </p:cNvPr>
              <p:cNvSpPr/>
              <p:nvPr/>
            </p:nvSpPr>
            <p:spPr>
              <a:xfrm>
                <a:off x="10716798" y="456804"/>
                <a:ext cx="20030234" cy="13486224"/>
              </a:xfrm>
              <a:prstGeom prst="roundRect">
                <a:avLst/>
              </a:prstGeom>
              <a:noFill/>
              <a:ln w="127000"/>
              <a:scene3d>
                <a:camera prst="orthographicFront"/>
                <a:lightRig rig="threePt" dir="t"/>
              </a:scene3d>
              <a:sp3d>
                <a:bevelT prst="relaxedInset"/>
                <a:bevelB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6871" dirty="0"/>
              </a:p>
            </p:txBody>
          </p:sp>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29853CE7-7B41-C447-8A30-37B6838C3187}"/>
                      </a:ext>
                    </a:extLst>
                  </p:cNvPr>
                  <p:cNvSpPr txBox="1"/>
                  <p:nvPr/>
                </p:nvSpPr>
                <p:spPr>
                  <a:xfrm>
                    <a:off x="11733414" y="975803"/>
                    <a:ext cx="8134066" cy="12999071"/>
                  </a:xfrm>
                  <a:prstGeom prst="rect">
                    <a:avLst/>
                  </a:prstGeom>
                  <a:noFill/>
                </p:spPr>
                <p:txBody>
                  <a:bodyPr wrap="square" rtlCol="0">
                    <a:spAutoFit/>
                  </a:bodyPr>
                  <a:lstStyle/>
                  <a:p>
                    <a:r>
                      <a:rPr lang="en-US" sz="3500" dirty="0"/>
                      <a:t>Rainfall has been estimated as an exponential function of column-integrated relative humidity (CRH), such that</a:t>
                    </a:r>
                  </a:p>
                  <a:p>
                    <a:endParaRPr lang="en-US" sz="3500" dirty="0"/>
                  </a:p>
                  <a:p>
                    <a:pPr algn="ctr"/>
                    <a14:m>
                      <m:oMath xmlns:m="http://schemas.openxmlformats.org/officeDocument/2006/math">
                        <m:r>
                          <a:rPr lang="en-US" sz="3500" i="1">
                            <a:latin typeface="Cambria Math" charset="0"/>
                          </a:rPr>
                          <m:t>𝐶𝑅𝐻</m:t>
                        </m:r>
                        <m:r>
                          <a:rPr lang="en-US" sz="3500" i="1">
                            <a:latin typeface="Cambria Math" charset="0"/>
                          </a:rPr>
                          <m:t>=</m:t>
                        </m:r>
                        <m:f>
                          <m:fPr>
                            <m:ctrlPr>
                              <a:rPr lang="en-US" sz="3500" i="1">
                                <a:latin typeface="Cambria Math" panose="02040503050406030204" pitchFamily="18" charset="0"/>
                              </a:rPr>
                            </m:ctrlPr>
                          </m:fPr>
                          <m:num>
                            <m:nary>
                              <m:naryPr>
                                <m:limLoc m:val="subSup"/>
                                <m:ctrlPr>
                                  <a:rPr lang="en-US" sz="3500" i="1">
                                    <a:latin typeface="Cambria Math" panose="02040503050406030204" pitchFamily="18" charset="0"/>
                                  </a:rPr>
                                </m:ctrlPr>
                              </m:naryPr>
                              <m:sub>
                                <m:sSub>
                                  <m:sSubPr>
                                    <m:ctrlPr>
                                      <a:rPr lang="en-US" sz="3500" i="1">
                                        <a:latin typeface="Cambria Math" panose="02040503050406030204" pitchFamily="18" charset="0"/>
                                      </a:rPr>
                                    </m:ctrlPr>
                                  </m:sSubPr>
                                  <m:e>
                                    <m:r>
                                      <a:rPr lang="en-US" sz="3500" i="1">
                                        <a:latin typeface="Cambria Math" charset="0"/>
                                      </a:rPr>
                                      <m:t>𝑃</m:t>
                                    </m:r>
                                  </m:e>
                                  <m:sub>
                                    <m:r>
                                      <a:rPr lang="en-US" sz="3500" i="1">
                                        <a:latin typeface="Cambria Math" charset="0"/>
                                      </a:rPr>
                                      <m:t>𝑠𝑓𝑐</m:t>
                                    </m:r>
                                  </m:sub>
                                </m:sSub>
                              </m:sub>
                              <m:sup>
                                <m:sSub>
                                  <m:sSubPr>
                                    <m:ctrlPr>
                                      <a:rPr lang="en-US" sz="3500" i="1">
                                        <a:latin typeface="Cambria Math" panose="02040503050406030204" pitchFamily="18" charset="0"/>
                                      </a:rPr>
                                    </m:ctrlPr>
                                  </m:sSubPr>
                                  <m:e>
                                    <m:r>
                                      <a:rPr lang="en-US" sz="3500" i="1">
                                        <a:latin typeface="Cambria Math" charset="0"/>
                                      </a:rPr>
                                      <m:t>𝑃</m:t>
                                    </m:r>
                                  </m:e>
                                  <m:sub>
                                    <m:r>
                                      <a:rPr lang="en-US" sz="3500" i="1">
                                        <a:latin typeface="Cambria Math" charset="0"/>
                                      </a:rPr>
                                      <m:t>𝑡𝑜𝑝</m:t>
                                    </m:r>
                                  </m:sub>
                                </m:sSub>
                              </m:sup>
                              <m:e>
                                <m:r>
                                  <a:rPr lang="en-US" sz="3500" i="1">
                                    <a:latin typeface="Cambria Math" charset="0"/>
                                  </a:rPr>
                                  <m:t>𝑞</m:t>
                                </m:r>
                                <m:r>
                                  <a:rPr lang="en-US" sz="3500" i="1">
                                    <a:latin typeface="Cambria Math" charset="0"/>
                                  </a:rPr>
                                  <m:t> </m:t>
                                </m:r>
                                <m:r>
                                  <a:rPr lang="en-US" sz="3500" i="1">
                                    <a:latin typeface="Cambria Math" charset="0"/>
                                  </a:rPr>
                                  <m:t>𝑑𝑃</m:t>
                                </m:r>
                              </m:e>
                            </m:nary>
                          </m:num>
                          <m:den>
                            <m:nary>
                              <m:naryPr>
                                <m:limLoc m:val="subSup"/>
                                <m:ctrlPr>
                                  <a:rPr lang="en-US" sz="3500" i="1">
                                    <a:latin typeface="Cambria Math" panose="02040503050406030204" pitchFamily="18" charset="0"/>
                                  </a:rPr>
                                </m:ctrlPr>
                              </m:naryPr>
                              <m:sub>
                                <m:sSub>
                                  <m:sSubPr>
                                    <m:ctrlPr>
                                      <a:rPr lang="en-US" sz="3500" i="1">
                                        <a:latin typeface="Cambria Math" panose="02040503050406030204" pitchFamily="18" charset="0"/>
                                      </a:rPr>
                                    </m:ctrlPr>
                                  </m:sSubPr>
                                  <m:e>
                                    <m:r>
                                      <a:rPr lang="en-US" sz="3500" i="1">
                                        <a:latin typeface="Cambria Math" charset="0"/>
                                      </a:rPr>
                                      <m:t>𝑃</m:t>
                                    </m:r>
                                  </m:e>
                                  <m:sub>
                                    <m:r>
                                      <a:rPr lang="en-US" sz="3500" i="1">
                                        <a:latin typeface="Cambria Math" charset="0"/>
                                      </a:rPr>
                                      <m:t>𝑠𝑓𝑐</m:t>
                                    </m:r>
                                  </m:sub>
                                </m:sSub>
                              </m:sub>
                              <m:sup>
                                <m:sSub>
                                  <m:sSubPr>
                                    <m:ctrlPr>
                                      <a:rPr lang="en-US" sz="3500" i="1">
                                        <a:latin typeface="Cambria Math" panose="02040503050406030204" pitchFamily="18" charset="0"/>
                                      </a:rPr>
                                    </m:ctrlPr>
                                  </m:sSubPr>
                                  <m:e>
                                    <m:r>
                                      <a:rPr lang="en-US" sz="3500" i="1">
                                        <a:latin typeface="Cambria Math" charset="0"/>
                                      </a:rPr>
                                      <m:t>𝑃</m:t>
                                    </m:r>
                                  </m:e>
                                  <m:sub>
                                    <m:r>
                                      <a:rPr lang="en-US" sz="3500" i="1">
                                        <a:latin typeface="Cambria Math" charset="0"/>
                                      </a:rPr>
                                      <m:t>𝑡𝑜𝑝</m:t>
                                    </m:r>
                                  </m:sub>
                                </m:sSub>
                              </m:sup>
                              <m:e>
                                <m:sSub>
                                  <m:sSubPr>
                                    <m:ctrlPr>
                                      <a:rPr lang="en-US" sz="3500" i="1">
                                        <a:latin typeface="Cambria Math" panose="02040503050406030204" pitchFamily="18" charset="0"/>
                                      </a:rPr>
                                    </m:ctrlPr>
                                  </m:sSubPr>
                                  <m:e>
                                    <m:r>
                                      <a:rPr lang="en-US" sz="3500" i="1">
                                        <a:latin typeface="Cambria Math" charset="0"/>
                                      </a:rPr>
                                      <m:t>𝑞</m:t>
                                    </m:r>
                                  </m:e>
                                  <m:sub>
                                    <m:r>
                                      <a:rPr lang="en-US" sz="3500" i="1">
                                        <a:latin typeface="Cambria Math" charset="0"/>
                                      </a:rPr>
                                      <m:t>𝑠𝑎𝑡</m:t>
                                    </m:r>
                                  </m:sub>
                                </m:sSub>
                                <m:r>
                                  <a:rPr lang="en-US" sz="3500" i="1">
                                    <a:latin typeface="Cambria Math" charset="0"/>
                                  </a:rPr>
                                  <m:t>(</m:t>
                                </m:r>
                                <m:r>
                                  <a:rPr lang="en-US" sz="3500" i="1">
                                    <a:latin typeface="Cambria Math" charset="0"/>
                                  </a:rPr>
                                  <m:t>𝑇</m:t>
                                </m:r>
                                <m:r>
                                  <a:rPr lang="en-US" sz="3500" i="1">
                                    <a:latin typeface="Cambria Math" charset="0"/>
                                  </a:rPr>
                                  <m:t>) </m:t>
                                </m:r>
                                <m:r>
                                  <a:rPr lang="en-US" sz="3500" i="1">
                                    <a:latin typeface="Cambria Math" charset="0"/>
                                  </a:rPr>
                                  <m:t>𝑑𝑃</m:t>
                                </m:r>
                              </m:e>
                            </m:nary>
                          </m:den>
                        </m:f>
                      </m:oMath>
                    </a14:m>
                    <a:r>
                      <a:rPr lang="en-US" sz="3500" dirty="0"/>
                      <a:t> </a:t>
                    </a:r>
                  </a:p>
                  <a:p>
                    <a:endParaRPr lang="en-US" sz="3500" dirty="0"/>
                  </a:p>
                  <a:p>
                    <a:r>
                      <a:rPr lang="en-US" sz="3500" dirty="0"/>
                      <a:t>in which </a:t>
                    </a:r>
                    <a:r>
                      <a:rPr lang="en-US" sz="3500" i="1" dirty="0"/>
                      <a:t>P</a:t>
                    </a:r>
                    <a:r>
                      <a:rPr lang="en-US" sz="3500" i="1" baseline="-25000" dirty="0"/>
                      <a:t>sfc</a:t>
                    </a:r>
                    <a:r>
                      <a:rPr lang="en-US" sz="3500" dirty="0"/>
                      <a:t> and </a:t>
                    </a:r>
                    <a:r>
                      <a:rPr lang="en-US" sz="3500" i="1" dirty="0"/>
                      <a:t>P</a:t>
                    </a:r>
                    <a:r>
                      <a:rPr lang="en-US" sz="3500" i="1" baseline="-25000" dirty="0"/>
                      <a:t>top</a:t>
                    </a:r>
                    <a:r>
                      <a:rPr lang="en-US" sz="3500" dirty="0"/>
                      <a:t> are the pressures at the bottom and top of Earth’s atmosphere (sometimes taken to be the bottom and the top of the troposphere), </a:t>
                    </a:r>
                    <a:r>
                      <a:rPr lang="en-US" sz="3500" i="1" dirty="0"/>
                      <a:t>q</a:t>
                    </a:r>
                    <a:r>
                      <a:rPr lang="en-US" sz="3500" dirty="0"/>
                      <a:t> is specific humidity, </a:t>
                    </a:r>
                    <a:r>
                      <a:rPr lang="en-US" sz="3500" i="1" dirty="0"/>
                      <a:t>q</a:t>
                    </a:r>
                    <a:r>
                      <a:rPr lang="en-US" sz="3500" i="1" baseline="-25000" dirty="0"/>
                      <a:t>sat</a:t>
                    </a:r>
                    <a:r>
                      <a:rPr lang="en-US" sz="3500" dirty="0"/>
                      <a:t> is saturation specific humidity, which increases exponentially with temperature, and </a:t>
                    </a:r>
                    <a:r>
                      <a:rPr lang="en-US" sz="3500" i="1" dirty="0"/>
                      <a:t>P</a:t>
                    </a:r>
                    <a:r>
                      <a:rPr lang="en-US" sz="3500" dirty="0"/>
                      <a:t> is pressure. </a:t>
                    </a:r>
                  </a:p>
                  <a:p>
                    <a:endParaRPr lang="en-US" sz="3500" dirty="0"/>
                  </a:p>
                  <a:p>
                    <a:r>
                      <a:rPr lang="en-US" sz="3500" dirty="0"/>
                      <a:t>However, the same studies have indicated a large amount of spread in rainfall at high values of CRH (generally ≥ 0.8).</a:t>
                    </a:r>
                  </a:p>
                  <a:p>
                    <a:endParaRPr lang="en-US" sz="3500" dirty="0"/>
                  </a:p>
                </p:txBody>
              </p:sp>
            </mc:Choice>
            <mc:Fallback xmlns="">
              <p:sp>
                <p:nvSpPr>
                  <p:cNvPr id="29" name="TextBox 28">
                    <a:extLst>
                      <a:ext uri="{FF2B5EF4-FFF2-40B4-BE49-F238E27FC236}">
                        <a16:creationId xmlns:a16="http://schemas.microsoft.com/office/drawing/2014/main" id="{29853CE7-7B41-C447-8A30-37B6838C3187}"/>
                      </a:ext>
                    </a:extLst>
                  </p:cNvPr>
                  <p:cNvSpPr txBox="1">
                    <a:spLocks noRot="1" noChangeAspect="1" noMove="1" noResize="1" noEditPoints="1" noAdjustHandles="1" noChangeArrowheads="1" noChangeShapeType="1" noTextEdit="1"/>
                  </p:cNvSpPr>
                  <p:nvPr/>
                </p:nvSpPr>
                <p:spPr>
                  <a:xfrm>
                    <a:off x="11733414" y="975803"/>
                    <a:ext cx="8134066" cy="12999071"/>
                  </a:xfrm>
                  <a:prstGeom prst="rect">
                    <a:avLst/>
                  </a:prstGeom>
                  <a:blipFill>
                    <a:blip r:embed="rId6"/>
                    <a:stretch>
                      <a:fillRect l="-2767" t="-683" r="-3755"/>
                    </a:stretch>
                  </a:blipFill>
                </p:spPr>
                <p:txBody>
                  <a:bodyPr/>
                  <a:lstStyle/>
                  <a:p>
                    <a:r>
                      <a:rPr lang="en-US">
                        <a:noFill/>
                      </a:rPr>
                      <a:t> </a:t>
                    </a:r>
                  </a:p>
                </p:txBody>
              </p:sp>
            </mc:Fallback>
          </mc:AlternateContent>
        </p:grpSp>
        <p:sp>
          <p:nvSpPr>
            <p:cNvPr id="27" name="TextBox 26">
              <a:extLst>
                <a:ext uri="{FF2B5EF4-FFF2-40B4-BE49-F238E27FC236}">
                  <a16:creationId xmlns:a16="http://schemas.microsoft.com/office/drawing/2014/main" id="{578294AE-B26C-0F47-B27E-AA9C79F52D5D}"/>
                </a:ext>
              </a:extLst>
            </p:cNvPr>
            <p:cNvSpPr txBox="1"/>
            <p:nvPr/>
          </p:nvSpPr>
          <p:spPr>
            <a:xfrm>
              <a:off x="533400" y="12515481"/>
              <a:ext cx="11064497" cy="923330"/>
            </a:xfrm>
            <a:prstGeom prst="rect">
              <a:avLst/>
            </a:prstGeom>
            <a:noFill/>
            <a:ln w="76200" cap="rnd">
              <a:noFill/>
            </a:ln>
            <a:effectLst/>
            <a:scene3d>
              <a:camera prst="orthographicFront"/>
              <a:lightRig rig="threePt" dir="t"/>
            </a:scene3d>
            <a:sp3d>
              <a:bevelT prst="slope"/>
            </a:sp3d>
          </p:spPr>
          <p:txBody>
            <a:bodyPr wrap="square" rtlCol="0">
              <a:spAutoFit/>
            </a:bodyPr>
            <a:lstStyle/>
            <a:p>
              <a:r>
                <a:rPr lang="en-US" sz="5400" b="1" dirty="0">
                  <a:solidFill>
                    <a:srgbClr val="000000"/>
                  </a:solidFill>
                </a:rPr>
                <a:t>3. Visualizing the Question</a:t>
              </a:r>
              <a:endParaRPr lang="en-US" sz="5400" b="1" baseline="30000" dirty="0">
                <a:solidFill>
                  <a:srgbClr val="000000"/>
                </a:solidFill>
              </a:endParaRPr>
            </a:p>
          </p:txBody>
        </p:sp>
      </p:grpSp>
      <p:grpSp>
        <p:nvGrpSpPr>
          <p:cNvPr id="33" name="Group 32">
            <a:extLst>
              <a:ext uri="{FF2B5EF4-FFF2-40B4-BE49-F238E27FC236}">
                <a16:creationId xmlns:a16="http://schemas.microsoft.com/office/drawing/2014/main" id="{55084EE6-EF94-0347-9393-AEFC314D300E}"/>
              </a:ext>
            </a:extLst>
          </p:cNvPr>
          <p:cNvGrpSpPr/>
          <p:nvPr/>
        </p:nvGrpSpPr>
        <p:grpSpPr>
          <a:xfrm>
            <a:off x="16797529" y="12060935"/>
            <a:ext cx="15565147" cy="14755487"/>
            <a:chOff x="20920945" y="30442460"/>
            <a:chExt cx="17428034" cy="13104982"/>
          </a:xfrm>
        </p:grpSpPr>
        <p:sp>
          <p:nvSpPr>
            <p:cNvPr id="34" name="Rounded Rectangle 33">
              <a:extLst>
                <a:ext uri="{FF2B5EF4-FFF2-40B4-BE49-F238E27FC236}">
                  <a16:creationId xmlns:a16="http://schemas.microsoft.com/office/drawing/2014/main" id="{B018BADB-10F6-4845-9838-754A145AB82C}"/>
                </a:ext>
              </a:extLst>
            </p:cNvPr>
            <p:cNvSpPr/>
            <p:nvPr/>
          </p:nvSpPr>
          <p:spPr>
            <a:xfrm>
              <a:off x="20939045" y="31504025"/>
              <a:ext cx="17409934" cy="11913370"/>
            </a:xfrm>
            <a:prstGeom prst="roundRect">
              <a:avLst/>
            </a:prstGeom>
            <a:noFill/>
            <a:ln w="127000">
              <a:solidFill>
                <a:schemeClr val="accent1"/>
              </a:solidFill>
            </a:ln>
            <a:scene3d>
              <a:camera prst="orthographicFront"/>
              <a:lightRig rig="threePt" dir="t"/>
            </a:scene3d>
            <a:sp3d>
              <a:bevelT prst="relaxedInset"/>
              <a:bevelB prst="relaxedInset"/>
            </a:sp3d>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sz="6871" dirty="0"/>
            </a:p>
          </p:txBody>
        </p:sp>
        <p:sp>
          <p:nvSpPr>
            <p:cNvPr id="35" name="TextBox 34">
              <a:extLst>
                <a:ext uri="{FF2B5EF4-FFF2-40B4-BE49-F238E27FC236}">
                  <a16:creationId xmlns:a16="http://schemas.microsoft.com/office/drawing/2014/main" id="{24070274-3F60-9843-8E73-7D3928488095}"/>
                </a:ext>
              </a:extLst>
            </p:cNvPr>
            <p:cNvSpPr txBox="1"/>
            <p:nvPr/>
          </p:nvSpPr>
          <p:spPr>
            <a:xfrm>
              <a:off x="20920945" y="30442460"/>
              <a:ext cx="15233678" cy="820049"/>
            </a:xfrm>
            <a:prstGeom prst="rect">
              <a:avLst/>
            </a:prstGeom>
            <a:noFill/>
            <a:ln w="76200" cap="rnd">
              <a:noFill/>
            </a:ln>
            <a:effectLst/>
            <a:scene3d>
              <a:camera prst="orthographicFront"/>
              <a:lightRig rig="threePt" dir="t"/>
            </a:scene3d>
            <a:sp3d>
              <a:bevelT prst="slope"/>
            </a:sp3d>
          </p:spPr>
          <p:txBody>
            <a:bodyPr wrap="square" rtlCol="0">
              <a:spAutoFit/>
            </a:bodyPr>
            <a:lstStyle/>
            <a:p>
              <a:r>
                <a:rPr lang="en-US" sz="5400" b="1" dirty="0">
                  <a:solidFill>
                    <a:srgbClr val="000000"/>
                  </a:solidFill>
                </a:rPr>
                <a:t>4. Areal Coverage of Precipitation vs. Rain Rate</a:t>
              </a:r>
            </a:p>
          </p:txBody>
        </p:sp>
        <p:sp>
          <p:nvSpPr>
            <p:cNvPr id="36" name="TextBox 35">
              <a:extLst>
                <a:ext uri="{FF2B5EF4-FFF2-40B4-BE49-F238E27FC236}">
                  <a16:creationId xmlns:a16="http://schemas.microsoft.com/office/drawing/2014/main" id="{A7355017-26B9-8448-B9CE-8A1299BAD791}"/>
                </a:ext>
              </a:extLst>
            </p:cNvPr>
            <p:cNvSpPr txBox="1"/>
            <p:nvPr/>
          </p:nvSpPr>
          <p:spPr>
            <a:xfrm>
              <a:off x="30155414" y="32072586"/>
              <a:ext cx="7962603" cy="8555842"/>
            </a:xfrm>
            <a:prstGeom prst="rect">
              <a:avLst/>
            </a:prstGeom>
            <a:noFill/>
          </p:spPr>
          <p:txBody>
            <a:bodyPr wrap="square" rtlCol="0">
              <a:spAutoFit/>
            </a:bodyPr>
            <a:lstStyle/>
            <a:p>
              <a:r>
                <a:rPr lang="en-US" sz="3100" dirty="0"/>
                <a:t>Left: Radar-derived mean rain rates as a function of the fraction of the radar domain experiencing precipitation (reflectivity ≥ 7 dB</a:t>
              </a:r>
              <a:r>
                <a:rPr lang="en-US" sz="3100" i="1" dirty="0"/>
                <a:t>Z</a:t>
              </a:r>
              <a:r>
                <a:rPr lang="en-US" sz="3100" dirty="0"/>
                <a:t>). In panels a, b, c, and d, respectively, areal coverage of all echo, convective echo, stratiform echo, and isolated echo is plotted. Darker shades of blue indicate higher area coverages of convective rainfall. </a:t>
              </a:r>
              <a:r>
                <a:rPr lang="en-US" sz="3100" i="1" dirty="0"/>
                <a:t>The rain rates shown occurred only when CRH exceeded 0.8</a:t>
              </a:r>
              <a:r>
                <a:rPr lang="en-US" sz="3100" dirty="0"/>
                <a:t>.</a:t>
              </a:r>
            </a:p>
            <a:p>
              <a:endParaRPr lang="en-US" sz="3100" dirty="0"/>
            </a:p>
            <a:p>
              <a:r>
                <a:rPr lang="en-US" sz="3100" dirty="0"/>
                <a:t>Not surprisingly, a positive correlation existed between areal coverage of rainfall and domain-mean rain rate. However, even when areal coverage exceeded half the domain (panel a), rain rate ranged from near 0 to near 4 mm hr-</a:t>
              </a:r>
              <a:r>
                <a:rPr lang="en-US" sz="3100" baseline="30000" dirty="0"/>
                <a:t>1</a:t>
              </a:r>
              <a:r>
                <a:rPr lang="en-US" sz="3100" b="1" dirty="0"/>
                <a:t>. On the other hand, radar-derived rain rate was strongly correlated with the fraction of the domain experiencing </a:t>
              </a:r>
              <a:r>
                <a:rPr lang="en-US" sz="3100" b="1" u="sng" dirty="0"/>
                <a:t>convective</a:t>
              </a:r>
              <a:r>
                <a:rPr lang="en-US" sz="3100" b="1" dirty="0"/>
                <a:t> rainfall.</a:t>
              </a:r>
            </a:p>
          </p:txBody>
        </p:sp>
        <p:sp>
          <p:nvSpPr>
            <p:cNvPr id="37" name="TextBox 36">
              <a:extLst>
                <a:ext uri="{FF2B5EF4-FFF2-40B4-BE49-F238E27FC236}">
                  <a16:creationId xmlns:a16="http://schemas.microsoft.com/office/drawing/2014/main" id="{F7B65B4E-D6A5-C944-92C6-99393FD3BB38}"/>
                </a:ext>
              </a:extLst>
            </p:cNvPr>
            <p:cNvSpPr txBox="1"/>
            <p:nvPr/>
          </p:nvSpPr>
          <p:spPr>
            <a:xfrm>
              <a:off x="22137021" y="40882284"/>
              <a:ext cx="15921480" cy="2665158"/>
            </a:xfrm>
            <a:prstGeom prst="rect">
              <a:avLst/>
            </a:prstGeom>
            <a:noFill/>
          </p:spPr>
          <p:txBody>
            <a:bodyPr wrap="square" rtlCol="0">
              <a:spAutoFit/>
            </a:bodyPr>
            <a:lstStyle/>
            <a:p>
              <a:r>
                <a:rPr lang="en-US" sz="3150" b="1" dirty="0"/>
                <a:t>The part of the convective lifecycle (e.g. early convective or mature stratiform) observed in the radar domain is one factor in the spread of rain rates at high CRH.</a:t>
              </a:r>
              <a:r>
                <a:rPr lang="en-US" sz="3150" dirty="0"/>
                <a:t> If echo covers half the domain, but all of the echo is stratiform, then radar-domain mean rain rate will be small. However, sometimes total areal coverage is near 0. What causes little to no echo to occur when CRH is high?</a:t>
              </a:r>
            </a:p>
            <a:p>
              <a:endParaRPr lang="en-US" sz="3150" dirty="0"/>
            </a:p>
          </p:txBody>
        </p:sp>
      </p:grpSp>
      <p:pic>
        <p:nvPicPr>
          <p:cNvPr id="38" name="Picture 37">
            <a:extLst>
              <a:ext uri="{FF2B5EF4-FFF2-40B4-BE49-F238E27FC236}">
                <a16:creationId xmlns:a16="http://schemas.microsoft.com/office/drawing/2014/main" id="{CEC0C435-16D2-2B41-A239-1EF21A1E9995}"/>
              </a:ext>
            </a:extLst>
          </p:cNvPr>
          <p:cNvPicPr>
            <a:picLocks noChangeAspect="1"/>
          </p:cNvPicPr>
          <p:nvPr/>
        </p:nvPicPr>
        <p:blipFill>
          <a:blip r:embed="rId7"/>
          <a:stretch>
            <a:fillRect/>
          </a:stretch>
        </p:blipFill>
        <p:spPr>
          <a:xfrm>
            <a:off x="15930249" y="32086652"/>
            <a:ext cx="6667844" cy="6447280"/>
          </a:xfrm>
          <a:prstGeom prst="rect">
            <a:avLst/>
          </a:prstGeom>
        </p:spPr>
      </p:pic>
      <p:pic>
        <p:nvPicPr>
          <p:cNvPr id="39" name="Picture 38">
            <a:extLst>
              <a:ext uri="{FF2B5EF4-FFF2-40B4-BE49-F238E27FC236}">
                <a16:creationId xmlns:a16="http://schemas.microsoft.com/office/drawing/2014/main" id="{A69498B7-08F5-2247-BE5D-A3A61D88D912}"/>
              </a:ext>
            </a:extLst>
          </p:cNvPr>
          <p:cNvPicPr>
            <a:picLocks noChangeAspect="1"/>
          </p:cNvPicPr>
          <p:nvPr/>
        </p:nvPicPr>
        <p:blipFill>
          <a:blip r:embed="rId8"/>
          <a:stretch>
            <a:fillRect/>
          </a:stretch>
        </p:blipFill>
        <p:spPr>
          <a:xfrm>
            <a:off x="852309" y="31276951"/>
            <a:ext cx="7827719" cy="7772400"/>
          </a:xfrm>
          <a:prstGeom prst="rect">
            <a:avLst/>
          </a:prstGeom>
        </p:spPr>
      </p:pic>
      <p:pic>
        <p:nvPicPr>
          <p:cNvPr id="40" name="Picture 39">
            <a:extLst>
              <a:ext uri="{FF2B5EF4-FFF2-40B4-BE49-F238E27FC236}">
                <a16:creationId xmlns:a16="http://schemas.microsoft.com/office/drawing/2014/main" id="{2984FD1A-0964-CE4C-9333-87C9833891CF}"/>
              </a:ext>
            </a:extLst>
          </p:cNvPr>
          <p:cNvPicPr>
            <a:picLocks noChangeAspect="1"/>
          </p:cNvPicPr>
          <p:nvPr/>
        </p:nvPicPr>
        <p:blipFill>
          <a:blip r:embed="rId9"/>
          <a:stretch>
            <a:fillRect/>
          </a:stretch>
        </p:blipFill>
        <p:spPr>
          <a:xfrm>
            <a:off x="984917" y="39364271"/>
            <a:ext cx="7827720" cy="7772400"/>
          </a:xfrm>
          <a:prstGeom prst="rect">
            <a:avLst/>
          </a:prstGeom>
        </p:spPr>
      </p:pic>
      <mc:AlternateContent xmlns:mc="http://schemas.openxmlformats.org/markup-compatibility/2006" xmlns:a14="http://schemas.microsoft.com/office/drawing/2010/main">
        <mc:Choice Requires="a14">
          <p:graphicFrame>
            <p:nvGraphicFramePr>
              <p:cNvPr id="41" name="Table 40">
                <a:extLst>
                  <a:ext uri="{FF2B5EF4-FFF2-40B4-BE49-F238E27FC236}">
                    <a16:creationId xmlns:a16="http://schemas.microsoft.com/office/drawing/2014/main" id="{60B94803-4754-614F-B531-C2C0A00319D3}"/>
                  </a:ext>
                </a:extLst>
              </p:cNvPr>
              <p:cNvGraphicFramePr>
                <a:graphicFrameLocks noGrp="1"/>
              </p:cNvGraphicFramePr>
              <p:nvPr>
                <p:extLst>
                  <p:ext uri="{D42A27DB-BD31-4B8C-83A1-F6EECF244321}">
                    <p14:modId xmlns:p14="http://schemas.microsoft.com/office/powerpoint/2010/main" val="1110032865"/>
                  </p:ext>
                </p:extLst>
              </p:nvPr>
            </p:nvGraphicFramePr>
            <p:xfrm>
              <a:off x="1269078" y="47379444"/>
              <a:ext cx="11864991" cy="1895499"/>
            </p:xfrm>
            <a:graphic>
              <a:graphicData uri="http://schemas.openxmlformats.org/drawingml/2006/table">
                <a:tbl>
                  <a:tblPr firstRow="1" firstCol="1" bandRow="1">
                    <a:tableStyleId>{5C22544A-7EE6-4342-B048-85BDC9FD1C3A}</a:tableStyleId>
                  </a:tblPr>
                  <a:tblGrid>
                    <a:gridCol w="2372998">
                      <a:extLst>
                        <a:ext uri="{9D8B030D-6E8A-4147-A177-3AD203B41FA5}">
                          <a16:colId xmlns:a16="http://schemas.microsoft.com/office/drawing/2014/main" val="20000"/>
                        </a:ext>
                      </a:extLst>
                    </a:gridCol>
                    <a:gridCol w="2372998">
                      <a:extLst>
                        <a:ext uri="{9D8B030D-6E8A-4147-A177-3AD203B41FA5}">
                          <a16:colId xmlns:a16="http://schemas.microsoft.com/office/drawing/2014/main" val="20001"/>
                        </a:ext>
                      </a:extLst>
                    </a:gridCol>
                    <a:gridCol w="2372998">
                      <a:extLst>
                        <a:ext uri="{9D8B030D-6E8A-4147-A177-3AD203B41FA5}">
                          <a16:colId xmlns:a16="http://schemas.microsoft.com/office/drawing/2014/main" val="20002"/>
                        </a:ext>
                      </a:extLst>
                    </a:gridCol>
                    <a:gridCol w="2696589">
                      <a:extLst>
                        <a:ext uri="{9D8B030D-6E8A-4147-A177-3AD203B41FA5}">
                          <a16:colId xmlns:a16="http://schemas.microsoft.com/office/drawing/2014/main" val="20003"/>
                        </a:ext>
                      </a:extLst>
                    </a:gridCol>
                    <a:gridCol w="2049408">
                      <a:extLst>
                        <a:ext uri="{9D8B030D-6E8A-4147-A177-3AD203B41FA5}">
                          <a16:colId xmlns:a16="http://schemas.microsoft.com/office/drawing/2014/main" val="20004"/>
                        </a:ext>
                      </a:extLst>
                    </a:gridCol>
                  </a:tblGrid>
                  <a:tr h="368549">
                    <a:tc>
                      <a:txBody>
                        <a:bodyPr/>
                        <a:lstStyle/>
                        <a:p>
                          <a:pPr marL="0" marR="0">
                            <a:spcBef>
                              <a:spcPts val="0"/>
                            </a:spcBef>
                            <a:spcAft>
                              <a:spcPts val="0"/>
                            </a:spcAft>
                          </a:pPr>
                          <a:r>
                            <a:rPr lang="en-US" sz="2400" dirty="0">
                              <a:effectLst/>
                            </a:rPr>
                            <a:t> </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SST (low) (K)</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SST (high)</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14:m>
                            <m:oMath xmlns:m="http://schemas.openxmlformats.org/officeDocument/2006/math">
                              <m:r>
                                <a:rPr lang="en-US" sz="2400">
                                  <a:effectLst/>
                                  <a:latin typeface="Cambria Math" charset="0"/>
                                </a:rPr>
                                <m:t>∆</m:t>
                              </m:r>
                            </m:oMath>
                          </a14:m>
                          <a:r>
                            <a:rPr lang="en-US" sz="2400" dirty="0">
                              <a:effectLst/>
                            </a:rPr>
                            <a:t>SST (low) (K km</a:t>
                          </a:r>
                          <a:r>
                            <a:rPr lang="en-US" sz="2400" baseline="30000" dirty="0">
                              <a:effectLst/>
                            </a:rPr>
                            <a:t>-1</a:t>
                          </a:r>
                          <a:r>
                            <a:rPr lang="en-US" sz="2400" dirty="0">
                              <a:effectLst/>
                            </a:rPr>
                            <a:t>)</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14:m>
                            <m:oMath xmlns:m="http://schemas.openxmlformats.org/officeDocument/2006/math">
                              <m:r>
                                <a:rPr lang="en-US" sz="2400">
                                  <a:effectLst/>
                                  <a:latin typeface="Cambria Math" charset="0"/>
                                </a:rPr>
                                <m:t>∆</m:t>
                              </m:r>
                            </m:oMath>
                          </a14:m>
                          <a:r>
                            <a:rPr lang="en-US" sz="2400" dirty="0">
                              <a:effectLst/>
                            </a:rPr>
                            <a:t>SST (high)</a:t>
                          </a:r>
                          <a:endParaRPr lang="en-US" sz="2400" dirty="0">
                            <a:effectLst/>
                            <a:latin typeface="Calibri" charset="0"/>
                            <a:ea typeface="Calibri" charset="0"/>
                            <a:cs typeface="Times New Roman" charset="0"/>
                          </a:endParaRPr>
                        </a:p>
                      </a:txBody>
                      <a:tcPr marL="137051" marR="137051" marT="0" marB="0"/>
                    </a:tc>
                    <a:extLst>
                      <a:ext uri="{0D108BD9-81ED-4DB2-BD59-A6C34878D82A}">
                        <a16:rowId xmlns:a16="http://schemas.microsoft.com/office/drawing/2014/main" val="10000"/>
                      </a:ext>
                    </a:extLst>
                  </a:tr>
                  <a:tr h="421303">
                    <a:tc>
                      <a:txBody>
                        <a:bodyPr/>
                        <a:lstStyle/>
                        <a:p>
                          <a:pPr marL="0" marR="0">
                            <a:spcBef>
                              <a:spcPts val="0"/>
                            </a:spcBef>
                            <a:spcAft>
                              <a:spcPts val="0"/>
                            </a:spcAft>
                          </a:pPr>
                          <a:r>
                            <a:rPr lang="en-US" sz="2400" dirty="0">
                              <a:effectLst/>
                            </a:rPr>
                            <a:t>S-PolKa</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[302.03,302.08]</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[302.04,302.10]</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[7.96,8.54]e-4</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[7.67,8.44]e-4</a:t>
                          </a:r>
                          <a:endParaRPr lang="en-US" sz="2400" dirty="0">
                            <a:effectLst/>
                            <a:latin typeface="Calibri" charset="0"/>
                            <a:ea typeface="Calibri" charset="0"/>
                            <a:cs typeface="Times New Roman" charset="0"/>
                          </a:endParaRPr>
                        </a:p>
                      </a:txBody>
                      <a:tcPr marL="137051" marR="137051" marT="0" marB="0"/>
                    </a:tc>
                    <a:extLst>
                      <a:ext uri="{0D108BD9-81ED-4DB2-BD59-A6C34878D82A}">
                        <a16:rowId xmlns:a16="http://schemas.microsoft.com/office/drawing/2014/main" val="10001"/>
                      </a:ext>
                    </a:extLst>
                  </a:tr>
                  <a:tr h="368549">
                    <a:tc>
                      <a:txBody>
                        <a:bodyPr/>
                        <a:lstStyle/>
                        <a:p>
                          <a:pPr marL="0" marR="0">
                            <a:spcBef>
                              <a:spcPts val="0"/>
                            </a:spcBef>
                            <a:spcAft>
                              <a:spcPts val="0"/>
                            </a:spcAft>
                          </a:pPr>
                          <a:r>
                            <a:rPr lang="en-US" sz="2400" dirty="0">
                              <a:effectLst/>
                            </a:rPr>
                            <a:t>Mirai</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[302.10,302.26]</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[302.13,302.27]</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[1.72,1.93]e-3</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[1.75,1.94]e-3</a:t>
                          </a:r>
                          <a:endParaRPr lang="en-US" sz="2400" dirty="0">
                            <a:effectLst/>
                            <a:latin typeface="Calibri" charset="0"/>
                            <a:ea typeface="Calibri" charset="0"/>
                            <a:cs typeface="Times New Roman" charset="0"/>
                          </a:endParaRPr>
                        </a:p>
                      </a:txBody>
                      <a:tcPr marL="137051" marR="137051" marT="0" marB="0"/>
                    </a:tc>
                    <a:extLst>
                      <a:ext uri="{0D108BD9-81ED-4DB2-BD59-A6C34878D82A}">
                        <a16:rowId xmlns:a16="http://schemas.microsoft.com/office/drawing/2014/main" val="10002"/>
                      </a:ext>
                    </a:extLst>
                  </a:tr>
                  <a:tr h="368549">
                    <a:tc>
                      <a:txBody>
                        <a:bodyPr/>
                        <a:lstStyle/>
                        <a:p>
                          <a:pPr marL="0" marR="0">
                            <a:spcBef>
                              <a:spcPts val="0"/>
                            </a:spcBef>
                            <a:spcAft>
                              <a:spcPts val="0"/>
                            </a:spcAft>
                          </a:pPr>
                          <a:r>
                            <a:rPr lang="en-US" sz="2400" dirty="0">
                              <a:effectLst/>
                            </a:rPr>
                            <a:t>Revelle</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[301.95,302.00]</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[301.96,301.99]</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[4.85,5.95]e-4</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[5.09,6.35]e-4</a:t>
                          </a:r>
                          <a:endParaRPr lang="en-US" sz="2400" dirty="0">
                            <a:effectLst/>
                            <a:latin typeface="Calibri" charset="0"/>
                            <a:ea typeface="Calibri" charset="0"/>
                            <a:cs typeface="Times New Roman" charset="0"/>
                          </a:endParaRPr>
                        </a:p>
                      </a:txBody>
                      <a:tcPr marL="137051" marR="137051" marT="0" marB="0"/>
                    </a:tc>
                    <a:extLst>
                      <a:ext uri="{0D108BD9-81ED-4DB2-BD59-A6C34878D82A}">
                        <a16:rowId xmlns:a16="http://schemas.microsoft.com/office/drawing/2014/main" val="10003"/>
                      </a:ext>
                    </a:extLst>
                  </a:tr>
                  <a:tr h="368549">
                    <a:tc>
                      <a:txBody>
                        <a:bodyPr/>
                        <a:lstStyle/>
                        <a:p>
                          <a:pPr marL="0" marR="0">
                            <a:spcBef>
                              <a:spcPts val="0"/>
                            </a:spcBef>
                            <a:spcAft>
                              <a:spcPts val="0"/>
                            </a:spcAft>
                          </a:pPr>
                          <a:r>
                            <a:rPr lang="en-US" sz="2400" dirty="0">
                              <a:effectLst/>
                            </a:rPr>
                            <a:t>KPOL</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[302.01,302.08]</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[302.03,302.11]</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[1.70,1.85]e-3</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[1.69,1.85]e-3</a:t>
                          </a:r>
                          <a:endParaRPr lang="en-US" sz="2400" dirty="0">
                            <a:effectLst/>
                            <a:latin typeface="Calibri" charset="0"/>
                            <a:ea typeface="Calibri" charset="0"/>
                            <a:cs typeface="Times New Roman" charset="0"/>
                          </a:endParaRPr>
                        </a:p>
                      </a:txBody>
                      <a:tcPr marL="137051" marR="137051" marT="0" marB="0"/>
                    </a:tc>
                    <a:extLst>
                      <a:ext uri="{0D108BD9-81ED-4DB2-BD59-A6C34878D82A}">
                        <a16:rowId xmlns:a16="http://schemas.microsoft.com/office/drawing/2014/main" val="10004"/>
                      </a:ext>
                    </a:extLst>
                  </a:tr>
                </a:tbl>
              </a:graphicData>
            </a:graphic>
          </p:graphicFrame>
        </mc:Choice>
        <mc:Fallback xmlns="">
          <p:graphicFrame>
            <p:nvGraphicFramePr>
              <p:cNvPr id="41" name="Table 40">
                <a:extLst>
                  <a:ext uri="{FF2B5EF4-FFF2-40B4-BE49-F238E27FC236}">
                    <a16:creationId xmlns:a16="http://schemas.microsoft.com/office/drawing/2014/main" id="{60B94803-4754-614F-B531-C2C0A00319D3}"/>
                  </a:ext>
                </a:extLst>
              </p:cNvPr>
              <p:cNvGraphicFramePr>
                <a:graphicFrameLocks noGrp="1"/>
              </p:cNvGraphicFramePr>
              <p:nvPr>
                <p:extLst>
                  <p:ext uri="{D42A27DB-BD31-4B8C-83A1-F6EECF244321}">
                    <p14:modId xmlns:p14="http://schemas.microsoft.com/office/powerpoint/2010/main" val="1110032865"/>
                  </p:ext>
                </p:extLst>
              </p:nvPr>
            </p:nvGraphicFramePr>
            <p:xfrm>
              <a:off x="1269078" y="47379444"/>
              <a:ext cx="11864991" cy="1895499"/>
            </p:xfrm>
            <a:graphic>
              <a:graphicData uri="http://schemas.openxmlformats.org/drawingml/2006/table">
                <a:tbl>
                  <a:tblPr firstRow="1" firstCol="1" bandRow="1">
                    <a:tableStyleId>{5C22544A-7EE6-4342-B048-85BDC9FD1C3A}</a:tableStyleId>
                  </a:tblPr>
                  <a:tblGrid>
                    <a:gridCol w="2372998">
                      <a:extLst>
                        <a:ext uri="{9D8B030D-6E8A-4147-A177-3AD203B41FA5}">
                          <a16:colId xmlns:a16="http://schemas.microsoft.com/office/drawing/2014/main" val="20000"/>
                        </a:ext>
                      </a:extLst>
                    </a:gridCol>
                    <a:gridCol w="2372998">
                      <a:extLst>
                        <a:ext uri="{9D8B030D-6E8A-4147-A177-3AD203B41FA5}">
                          <a16:colId xmlns:a16="http://schemas.microsoft.com/office/drawing/2014/main" val="20001"/>
                        </a:ext>
                      </a:extLst>
                    </a:gridCol>
                    <a:gridCol w="2372998">
                      <a:extLst>
                        <a:ext uri="{9D8B030D-6E8A-4147-A177-3AD203B41FA5}">
                          <a16:colId xmlns:a16="http://schemas.microsoft.com/office/drawing/2014/main" val="20002"/>
                        </a:ext>
                      </a:extLst>
                    </a:gridCol>
                    <a:gridCol w="2696589">
                      <a:extLst>
                        <a:ext uri="{9D8B030D-6E8A-4147-A177-3AD203B41FA5}">
                          <a16:colId xmlns:a16="http://schemas.microsoft.com/office/drawing/2014/main" val="20003"/>
                        </a:ext>
                      </a:extLst>
                    </a:gridCol>
                    <a:gridCol w="2049408">
                      <a:extLst>
                        <a:ext uri="{9D8B030D-6E8A-4147-A177-3AD203B41FA5}">
                          <a16:colId xmlns:a16="http://schemas.microsoft.com/office/drawing/2014/main" val="20004"/>
                        </a:ext>
                      </a:extLst>
                    </a:gridCol>
                  </a:tblGrid>
                  <a:tr h="368549">
                    <a:tc>
                      <a:txBody>
                        <a:bodyPr/>
                        <a:lstStyle/>
                        <a:p>
                          <a:pPr marL="0" marR="0">
                            <a:spcBef>
                              <a:spcPts val="0"/>
                            </a:spcBef>
                            <a:spcAft>
                              <a:spcPts val="0"/>
                            </a:spcAft>
                          </a:pPr>
                          <a:r>
                            <a:rPr lang="en-US" sz="2400" dirty="0">
                              <a:effectLst/>
                            </a:rPr>
                            <a:t> </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SST (low) (K)</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SST (high)</a:t>
                          </a:r>
                          <a:endParaRPr lang="en-US" sz="2400">
                            <a:effectLst/>
                            <a:latin typeface="Calibri" charset="0"/>
                            <a:ea typeface="Calibri" charset="0"/>
                            <a:cs typeface="Times New Roman" charset="0"/>
                          </a:endParaRPr>
                        </a:p>
                      </a:txBody>
                      <a:tcPr marL="137051" marR="137051" marT="0" marB="0"/>
                    </a:tc>
                    <a:tc>
                      <a:txBody>
                        <a:bodyPr/>
                        <a:lstStyle/>
                        <a:p>
                          <a:endParaRPr lang="en-US"/>
                        </a:p>
                      </a:txBody>
                      <a:tcPr marL="137051" marR="137051" marT="0" marB="0">
                        <a:blipFill>
                          <a:blip r:embed="rId11"/>
                          <a:stretch>
                            <a:fillRect l="-265094" t="-24138" r="-76887" b="-462069"/>
                          </a:stretch>
                        </a:blipFill>
                      </a:tcPr>
                    </a:tc>
                    <a:tc>
                      <a:txBody>
                        <a:bodyPr/>
                        <a:lstStyle/>
                        <a:p>
                          <a:endParaRPr lang="en-US"/>
                        </a:p>
                      </a:txBody>
                      <a:tcPr marL="137051" marR="137051" marT="0" marB="0">
                        <a:blipFill>
                          <a:blip r:embed="rId11"/>
                          <a:stretch>
                            <a:fillRect l="-477778" t="-24138" r="-617" b="-462069"/>
                          </a:stretch>
                        </a:blipFill>
                      </a:tcPr>
                    </a:tc>
                    <a:extLst>
                      <a:ext uri="{0D108BD9-81ED-4DB2-BD59-A6C34878D82A}">
                        <a16:rowId xmlns:a16="http://schemas.microsoft.com/office/drawing/2014/main" val="10000"/>
                      </a:ext>
                    </a:extLst>
                  </a:tr>
                  <a:tr h="421303">
                    <a:tc>
                      <a:txBody>
                        <a:bodyPr/>
                        <a:lstStyle/>
                        <a:p>
                          <a:pPr marL="0" marR="0">
                            <a:spcBef>
                              <a:spcPts val="0"/>
                            </a:spcBef>
                            <a:spcAft>
                              <a:spcPts val="0"/>
                            </a:spcAft>
                          </a:pPr>
                          <a:r>
                            <a:rPr lang="en-US" sz="2400">
                              <a:effectLst/>
                            </a:rPr>
                            <a:t>S-PolKa</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[302.03,302.08]</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[302.04,302.10]</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[7.96,8.54]e-4</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[7.67,8.44]e-4</a:t>
                          </a:r>
                          <a:endParaRPr lang="en-US" sz="2400">
                            <a:effectLst/>
                            <a:latin typeface="Calibri" charset="0"/>
                            <a:ea typeface="Calibri" charset="0"/>
                            <a:cs typeface="Times New Roman" charset="0"/>
                          </a:endParaRPr>
                        </a:p>
                      </a:txBody>
                      <a:tcPr marL="137051" marR="137051" marT="0" marB="0"/>
                    </a:tc>
                    <a:extLst>
                      <a:ext uri="{0D108BD9-81ED-4DB2-BD59-A6C34878D82A}">
                        <a16:rowId xmlns:a16="http://schemas.microsoft.com/office/drawing/2014/main" val="10001"/>
                      </a:ext>
                    </a:extLst>
                  </a:tr>
                  <a:tr h="368549">
                    <a:tc>
                      <a:txBody>
                        <a:bodyPr/>
                        <a:lstStyle/>
                        <a:p>
                          <a:pPr marL="0" marR="0">
                            <a:spcBef>
                              <a:spcPts val="0"/>
                            </a:spcBef>
                            <a:spcAft>
                              <a:spcPts val="0"/>
                            </a:spcAft>
                          </a:pPr>
                          <a:r>
                            <a:rPr lang="en-US" sz="2400">
                              <a:effectLst/>
                            </a:rPr>
                            <a:t>Mirai</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[302.10,302.26]</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[302.13,302.27]</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[1.72,1.93]e-3</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[1.75,1.94]e-3</a:t>
                          </a:r>
                          <a:endParaRPr lang="en-US" sz="2400">
                            <a:effectLst/>
                            <a:latin typeface="Calibri" charset="0"/>
                            <a:ea typeface="Calibri" charset="0"/>
                            <a:cs typeface="Times New Roman" charset="0"/>
                          </a:endParaRPr>
                        </a:p>
                      </a:txBody>
                      <a:tcPr marL="137051" marR="137051" marT="0" marB="0"/>
                    </a:tc>
                    <a:extLst>
                      <a:ext uri="{0D108BD9-81ED-4DB2-BD59-A6C34878D82A}">
                        <a16:rowId xmlns:a16="http://schemas.microsoft.com/office/drawing/2014/main" val="10002"/>
                      </a:ext>
                    </a:extLst>
                  </a:tr>
                  <a:tr h="368549">
                    <a:tc>
                      <a:txBody>
                        <a:bodyPr/>
                        <a:lstStyle/>
                        <a:p>
                          <a:pPr marL="0" marR="0">
                            <a:spcBef>
                              <a:spcPts val="0"/>
                            </a:spcBef>
                            <a:spcAft>
                              <a:spcPts val="0"/>
                            </a:spcAft>
                          </a:pPr>
                          <a:r>
                            <a:rPr lang="en-US" sz="2400">
                              <a:effectLst/>
                            </a:rPr>
                            <a:t>Revelle</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[301.95,302.00]</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[301.96,301.99]</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[4.85,5.95]e-4</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[5.09,6.35]e-4</a:t>
                          </a:r>
                          <a:endParaRPr lang="en-US" sz="2400">
                            <a:effectLst/>
                            <a:latin typeface="Calibri" charset="0"/>
                            <a:ea typeface="Calibri" charset="0"/>
                            <a:cs typeface="Times New Roman" charset="0"/>
                          </a:endParaRPr>
                        </a:p>
                      </a:txBody>
                      <a:tcPr marL="137051" marR="137051" marT="0" marB="0"/>
                    </a:tc>
                    <a:extLst>
                      <a:ext uri="{0D108BD9-81ED-4DB2-BD59-A6C34878D82A}">
                        <a16:rowId xmlns:a16="http://schemas.microsoft.com/office/drawing/2014/main" val="10003"/>
                      </a:ext>
                    </a:extLst>
                  </a:tr>
                  <a:tr h="368549">
                    <a:tc>
                      <a:txBody>
                        <a:bodyPr/>
                        <a:lstStyle/>
                        <a:p>
                          <a:pPr marL="0" marR="0">
                            <a:spcBef>
                              <a:spcPts val="0"/>
                            </a:spcBef>
                            <a:spcAft>
                              <a:spcPts val="0"/>
                            </a:spcAft>
                          </a:pPr>
                          <a:r>
                            <a:rPr lang="en-US" sz="2400">
                              <a:effectLst/>
                            </a:rPr>
                            <a:t>KPOL</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[302.01,302.08]</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a:effectLst/>
                            </a:rPr>
                            <a:t>[302.03,302.11]</a:t>
                          </a:r>
                          <a:endParaRPr lang="en-US" sz="240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[1.70,1.85]e-3</a:t>
                          </a:r>
                          <a:endParaRPr lang="en-US" sz="2400" dirty="0">
                            <a:effectLst/>
                            <a:latin typeface="Calibri" charset="0"/>
                            <a:ea typeface="Calibri" charset="0"/>
                            <a:cs typeface="Times New Roman" charset="0"/>
                          </a:endParaRPr>
                        </a:p>
                      </a:txBody>
                      <a:tcPr marL="137051" marR="137051" marT="0" marB="0"/>
                    </a:tc>
                    <a:tc>
                      <a:txBody>
                        <a:bodyPr/>
                        <a:lstStyle/>
                        <a:p>
                          <a:pPr marL="0" marR="0">
                            <a:spcBef>
                              <a:spcPts val="0"/>
                            </a:spcBef>
                            <a:spcAft>
                              <a:spcPts val="0"/>
                            </a:spcAft>
                          </a:pPr>
                          <a:r>
                            <a:rPr lang="en-US" sz="2400" dirty="0">
                              <a:effectLst/>
                            </a:rPr>
                            <a:t>[1.69,1.85]e-3</a:t>
                          </a:r>
                          <a:endParaRPr lang="en-US" sz="2400" dirty="0">
                            <a:effectLst/>
                            <a:latin typeface="Calibri" charset="0"/>
                            <a:ea typeface="Calibri" charset="0"/>
                            <a:cs typeface="Times New Roman" charset="0"/>
                          </a:endParaRPr>
                        </a:p>
                      </a:txBody>
                      <a:tcPr marL="137051" marR="137051" marT="0" marB="0"/>
                    </a:tc>
                    <a:extLst>
                      <a:ext uri="{0D108BD9-81ED-4DB2-BD59-A6C34878D82A}">
                        <a16:rowId xmlns:a16="http://schemas.microsoft.com/office/drawing/2014/main" val="10004"/>
                      </a:ext>
                    </a:extLst>
                  </a:tr>
                </a:tbl>
              </a:graphicData>
            </a:graphic>
          </p:graphicFrame>
        </mc:Fallback>
      </mc:AlternateContent>
      <p:sp>
        <p:nvSpPr>
          <p:cNvPr id="42" name="TextBox 41">
            <a:extLst>
              <a:ext uri="{FF2B5EF4-FFF2-40B4-BE49-F238E27FC236}">
                <a16:creationId xmlns:a16="http://schemas.microsoft.com/office/drawing/2014/main" id="{BACD1A7B-63A6-AE44-A5CB-96FC9E52CEF4}"/>
              </a:ext>
            </a:extLst>
          </p:cNvPr>
          <p:cNvSpPr txBox="1"/>
          <p:nvPr/>
        </p:nvSpPr>
        <p:spPr>
          <a:xfrm>
            <a:off x="1218006" y="29029397"/>
            <a:ext cx="11967244" cy="2554545"/>
          </a:xfrm>
          <a:prstGeom prst="rect">
            <a:avLst/>
          </a:prstGeom>
          <a:noFill/>
        </p:spPr>
        <p:txBody>
          <a:bodyPr wrap="square" rtlCol="0">
            <a:spAutoFit/>
          </a:bodyPr>
          <a:lstStyle/>
          <a:p>
            <a:r>
              <a:rPr lang="en-US" sz="3200" dirty="0"/>
              <a:t>Rawinsonde data were co-located with each of the radar datasets. I used these data to compute kinematic and thermodynamic properties of the troposphere. Rawinsonde data was matched with radar data collected within 1.5 hours of launch.</a:t>
            </a:r>
          </a:p>
          <a:p>
            <a:endParaRPr lang="en-US" sz="3200" dirty="0"/>
          </a:p>
        </p:txBody>
      </p:sp>
      <p:sp>
        <p:nvSpPr>
          <p:cNvPr id="43" name="Rounded Rectangle 42">
            <a:extLst>
              <a:ext uri="{FF2B5EF4-FFF2-40B4-BE49-F238E27FC236}">
                <a16:creationId xmlns:a16="http://schemas.microsoft.com/office/drawing/2014/main" id="{A9DC7CB7-1B70-934D-A7B6-F8E39E92EF39}"/>
              </a:ext>
            </a:extLst>
          </p:cNvPr>
          <p:cNvSpPr/>
          <p:nvPr/>
        </p:nvSpPr>
        <p:spPr>
          <a:xfrm>
            <a:off x="14614551" y="28330060"/>
            <a:ext cx="17748123" cy="13314426"/>
          </a:xfrm>
          <a:prstGeom prst="roundRect">
            <a:avLst/>
          </a:prstGeom>
          <a:noFill/>
          <a:ln w="127000">
            <a:solidFill>
              <a:schemeClr val="accent1"/>
            </a:solidFill>
          </a:ln>
          <a:scene3d>
            <a:camera prst="orthographicFront"/>
            <a:lightRig rig="threePt" dir="t"/>
          </a:scene3d>
          <a:sp3d>
            <a:bevelT prst="relaxedInset"/>
            <a:bevelB prst="relaxedInset"/>
          </a:sp3d>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sz="6871" dirty="0"/>
          </a:p>
        </p:txBody>
      </p:sp>
      <p:sp>
        <p:nvSpPr>
          <p:cNvPr id="44" name="TextBox 43">
            <a:extLst>
              <a:ext uri="{FF2B5EF4-FFF2-40B4-BE49-F238E27FC236}">
                <a16:creationId xmlns:a16="http://schemas.microsoft.com/office/drawing/2014/main" id="{DBA075E8-4222-224B-8601-E17FC8F31D26}"/>
              </a:ext>
            </a:extLst>
          </p:cNvPr>
          <p:cNvSpPr txBox="1"/>
          <p:nvPr/>
        </p:nvSpPr>
        <p:spPr>
          <a:xfrm>
            <a:off x="457200" y="27125676"/>
            <a:ext cx="10601991" cy="923330"/>
          </a:xfrm>
          <a:prstGeom prst="rect">
            <a:avLst/>
          </a:prstGeom>
          <a:noFill/>
          <a:ln w="76200" cap="rnd">
            <a:noFill/>
          </a:ln>
          <a:effectLst/>
          <a:scene3d>
            <a:camera prst="orthographicFront"/>
            <a:lightRig rig="threePt" dir="t"/>
          </a:scene3d>
          <a:sp3d>
            <a:bevelT prst="slope"/>
          </a:sp3d>
        </p:spPr>
        <p:txBody>
          <a:bodyPr wrap="square" rtlCol="0">
            <a:spAutoFit/>
          </a:bodyPr>
          <a:lstStyle/>
          <a:p>
            <a:r>
              <a:rPr lang="en-US" sz="5400" b="1" dirty="0">
                <a:solidFill>
                  <a:srgbClr val="000000"/>
                </a:solidFill>
              </a:rPr>
              <a:t>5. Environmental Characteristics</a:t>
            </a:r>
          </a:p>
        </p:txBody>
      </p:sp>
      <p:sp>
        <p:nvSpPr>
          <p:cNvPr id="45" name="TextBox 44">
            <a:extLst>
              <a:ext uri="{FF2B5EF4-FFF2-40B4-BE49-F238E27FC236}">
                <a16:creationId xmlns:a16="http://schemas.microsoft.com/office/drawing/2014/main" id="{DE59AA90-0394-2E48-8DDA-69AB2595AAE3}"/>
              </a:ext>
            </a:extLst>
          </p:cNvPr>
          <p:cNvSpPr txBox="1"/>
          <p:nvPr/>
        </p:nvSpPr>
        <p:spPr>
          <a:xfrm>
            <a:off x="8726615" y="31091502"/>
            <a:ext cx="5052064" cy="16835378"/>
          </a:xfrm>
          <a:prstGeom prst="rect">
            <a:avLst/>
          </a:prstGeom>
          <a:noFill/>
        </p:spPr>
        <p:txBody>
          <a:bodyPr wrap="square" rtlCol="0">
            <a:spAutoFit/>
          </a:bodyPr>
          <a:lstStyle/>
          <a:p>
            <a:r>
              <a:rPr lang="en-US" sz="3200" dirty="0"/>
              <a:t>Top: Mean sounding profiles during upper quartile of convective echo areal coverage minus mean profiles during the lower quartile when less than 10% of the domain experienced stratiform. The colored lines denote results from different sites, and the black line is the composite. Shading represents the 95% confidence interval.</a:t>
            </a:r>
          </a:p>
          <a:p>
            <a:endParaRPr lang="en-US" sz="3200" dirty="0"/>
          </a:p>
          <a:p>
            <a:r>
              <a:rPr lang="en-US" sz="3200" dirty="0"/>
              <a:t>Middle: Same as left but considering all echo without regard to stratiform coverage.</a:t>
            </a:r>
          </a:p>
          <a:p>
            <a:endParaRPr lang="en-US" sz="3200" dirty="0"/>
          </a:p>
          <a:p>
            <a:r>
              <a:rPr lang="en-US" sz="3200" dirty="0"/>
              <a:t>Bottom: Table derived from ERA-I reanalysis of SST and SST gradient at the radar site during times when echo areal coverages were less than (greater than) low and high quartiles.</a:t>
            </a:r>
          </a:p>
          <a:p>
            <a:endParaRPr lang="en-US" sz="3200" dirty="0"/>
          </a:p>
          <a:p>
            <a:r>
              <a:rPr lang="en-US" sz="3200" b="1" dirty="0"/>
              <a:t>Troposphere between 900–700 hPa or 800–600 hPa is less stable when more rain occurs. Relative humidity in sub-cloud layer (below 950 hPa) is also a little higher.</a:t>
            </a:r>
          </a:p>
        </p:txBody>
      </p:sp>
      <p:sp>
        <p:nvSpPr>
          <p:cNvPr id="46" name="Rounded Rectangle 45">
            <a:extLst>
              <a:ext uri="{FF2B5EF4-FFF2-40B4-BE49-F238E27FC236}">
                <a16:creationId xmlns:a16="http://schemas.microsoft.com/office/drawing/2014/main" id="{9D572731-4B11-E84C-840E-13FE01FAA88B}"/>
              </a:ext>
            </a:extLst>
          </p:cNvPr>
          <p:cNvSpPr/>
          <p:nvPr/>
        </p:nvSpPr>
        <p:spPr>
          <a:xfrm>
            <a:off x="457200" y="28363926"/>
            <a:ext cx="13489986" cy="22019514"/>
          </a:xfrm>
          <a:prstGeom prst="roundRect">
            <a:avLst/>
          </a:prstGeom>
          <a:noFill/>
          <a:ln w="127000">
            <a:solidFill>
              <a:schemeClr val="accent1"/>
            </a:solidFill>
          </a:ln>
          <a:scene3d>
            <a:camera prst="orthographicFront"/>
            <a:lightRig rig="threePt" dir="t"/>
          </a:scene3d>
          <a:sp3d>
            <a:bevelT prst="relaxedInset"/>
            <a:bevelB prst="relaxedInset"/>
          </a:sp3d>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sz="6871" dirty="0"/>
          </a:p>
        </p:txBody>
      </p:sp>
      <p:sp>
        <p:nvSpPr>
          <p:cNvPr id="47" name="TextBox 46">
            <a:extLst>
              <a:ext uri="{FF2B5EF4-FFF2-40B4-BE49-F238E27FC236}">
                <a16:creationId xmlns:a16="http://schemas.microsoft.com/office/drawing/2014/main" id="{509215C5-413A-5945-9419-EBC7A75DAC6D}"/>
              </a:ext>
            </a:extLst>
          </p:cNvPr>
          <p:cNvSpPr txBox="1"/>
          <p:nvPr/>
        </p:nvSpPr>
        <p:spPr>
          <a:xfrm>
            <a:off x="14571527" y="27125676"/>
            <a:ext cx="8504747" cy="923330"/>
          </a:xfrm>
          <a:prstGeom prst="rect">
            <a:avLst/>
          </a:prstGeom>
          <a:noFill/>
          <a:ln w="76200" cap="rnd">
            <a:noFill/>
          </a:ln>
          <a:effectLst/>
          <a:scene3d>
            <a:camera prst="orthographicFront"/>
            <a:lightRig rig="threePt" dir="t"/>
          </a:scene3d>
          <a:sp3d>
            <a:bevelT prst="slope"/>
          </a:sp3d>
        </p:spPr>
        <p:txBody>
          <a:bodyPr wrap="square" rtlCol="0">
            <a:spAutoFit/>
          </a:bodyPr>
          <a:lstStyle/>
          <a:p>
            <a:r>
              <a:rPr lang="en-US" sz="5400" b="1" dirty="0">
                <a:solidFill>
                  <a:srgbClr val="000000"/>
                </a:solidFill>
              </a:rPr>
              <a:t>6. Radar Echo Characteristics</a:t>
            </a:r>
          </a:p>
        </p:txBody>
      </p:sp>
      <p:pic>
        <p:nvPicPr>
          <p:cNvPr id="48" name="Picture 47">
            <a:extLst>
              <a:ext uri="{FF2B5EF4-FFF2-40B4-BE49-F238E27FC236}">
                <a16:creationId xmlns:a16="http://schemas.microsoft.com/office/drawing/2014/main" id="{6DDE87A9-B3A4-E04A-871C-91D45CCF174C}"/>
              </a:ext>
            </a:extLst>
          </p:cNvPr>
          <p:cNvPicPr>
            <a:picLocks/>
          </p:cNvPicPr>
          <p:nvPr/>
        </p:nvPicPr>
        <p:blipFill>
          <a:blip r:embed="rId12">
            <a:extLst>
              <a:ext uri="{28A0092B-C50C-407E-A947-70E740481C1C}">
                <a14:useLocalDpi xmlns:a14="http://schemas.microsoft.com/office/drawing/2010/main" val="0"/>
              </a:ext>
            </a:extLst>
          </a:blip>
          <a:stretch>
            <a:fillRect/>
          </a:stretch>
        </p:blipFill>
        <p:spPr>
          <a:xfrm>
            <a:off x="24200086" y="32317295"/>
            <a:ext cx="6524905" cy="6039883"/>
          </a:xfrm>
          <a:prstGeom prst="rect">
            <a:avLst/>
          </a:prstGeom>
        </p:spPr>
      </p:pic>
      <p:sp>
        <p:nvSpPr>
          <p:cNvPr id="50" name="TextBox 49">
            <a:extLst>
              <a:ext uri="{FF2B5EF4-FFF2-40B4-BE49-F238E27FC236}">
                <a16:creationId xmlns:a16="http://schemas.microsoft.com/office/drawing/2014/main" id="{8993A846-E021-9D47-B459-F00B9AD96EFD}"/>
              </a:ext>
            </a:extLst>
          </p:cNvPr>
          <p:cNvSpPr txBox="1"/>
          <p:nvPr/>
        </p:nvSpPr>
        <p:spPr>
          <a:xfrm>
            <a:off x="15723885" y="28851832"/>
            <a:ext cx="15611709" cy="2862322"/>
          </a:xfrm>
          <a:prstGeom prst="rect">
            <a:avLst/>
          </a:prstGeom>
          <a:noFill/>
        </p:spPr>
        <p:txBody>
          <a:bodyPr wrap="square" rtlCol="0">
            <a:spAutoFit/>
          </a:bodyPr>
          <a:lstStyle/>
          <a:p>
            <a:r>
              <a:rPr lang="en-US" sz="3000" dirty="0"/>
              <a:t>What characteristics of the cloud population control convective depth? For example, how far from the clear-air environment must a typical tropical updraft be to become a deep convective updraft, and how does this vary with environmental conditions? How does that distance depend on environmental characteristics or the size/shape of radar echoes? How is rain rate related to the size and number of convective echoes? What controls these properties of convective echoes? The below figures do not answer these questions, but provide a first step toward that goal.</a:t>
            </a:r>
          </a:p>
        </p:txBody>
      </p:sp>
      <p:sp>
        <p:nvSpPr>
          <p:cNvPr id="51" name="TextBox 50">
            <a:extLst>
              <a:ext uri="{FF2B5EF4-FFF2-40B4-BE49-F238E27FC236}">
                <a16:creationId xmlns:a16="http://schemas.microsoft.com/office/drawing/2014/main" id="{415B179E-34CE-9D42-8654-5C90D4CBABAA}"/>
              </a:ext>
            </a:extLst>
          </p:cNvPr>
          <p:cNvSpPr txBox="1"/>
          <p:nvPr/>
        </p:nvSpPr>
        <p:spPr>
          <a:xfrm>
            <a:off x="15387391" y="38583153"/>
            <a:ext cx="8812695" cy="2400657"/>
          </a:xfrm>
          <a:prstGeom prst="rect">
            <a:avLst/>
          </a:prstGeom>
          <a:noFill/>
        </p:spPr>
        <p:txBody>
          <a:bodyPr wrap="square" rtlCol="0">
            <a:spAutoFit/>
          </a:bodyPr>
          <a:lstStyle/>
          <a:p>
            <a:r>
              <a:rPr lang="en-US" sz="3000" dirty="0"/>
              <a:t>Mean area (size; km</a:t>
            </a:r>
            <a:r>
              <a:rPr lang="en-US" sz="3000" baseline="30000" dirty="0"/>
              <a:t>2</a:t>
            </a:r>
            <a:r>
              <a:rPr lang="en-US" sz="3000" dirty="0"/>
              <a:t>) of convective echo objects vs. the number of convective echo objects observed in each radar domain when CRH ≥ 80%. </a:t>
            </a:r>
            <a:r>
              <a:rPr lang="en-US" sz="3000" b="1" dirty="0"/>
              <a:t>Convective area is more closely correlated with the number of individual convective echoes than the size of those echoes.</a:t>
            </a:r>
          </a:p>
        </p:txBody>
      </p:sp>
      <p:sp>
        <p:nvSpPr>
          <p:cNvPr id="52" name="TextBox 51">
            <a:extLst>
              <a:ext uri="{FF2B5EF4-FFF2-40B4-BE49-F238E27FC236}">
                <a16:creationId xmlns:a16="http://schemas.microsoft.com/office/drawing/2014/main" id="{99653A8D-96CD-6B40-A8DE-E43A2AD2BC26}"/>
              </a:ext>
            </a:extLst>
          </p:cNvPr>
          <p:cNvSpPr txBox="1"/>
          <p:nvPr/>
        </p:nvSpPr>
        <p:spPr>
          <a:xfrm>
            <a:off x="24457568" y="38648068"/>
            <a:ext cx="6743894" cy="2400657"/>
          </a:xfrm>
          <a:prstGeom prst="rect">
            <a:avLst/>
          </a:prstGeom>
          <a:noFill/>
        </p:spPr>
        <p:txBody>
          <a:bodyPr wrap="square" rtlCol="0">
            <a:spAutoFit/>
          </a:bodyPr>
          <a:lstStyle/>
          <a:p>
            <a:r>
              <a:rPr lang="en-US" sz="3000" dirty="0"/>
              <a:t>Aspect ratio of isolated convective echo objects observed by S-PolKa during DYNAMO. </a:t>
            </a:r>
            <a:r>
              <a:rPr lang="en-US" sz="3000" b="1" dirty="0"/>
              <a:t>Most echo objects are 1.5 times or more larger in along one horizontal dimension than the other.</a:t>
            </a:r>
          </a:p>
        </p:txBody>
      </p:sp>
      <p:sp>
        <p:nvSpPr>
          <p:cNvPr id="54" name="TextBox 53">
            <a:extLst>
              <a:ext uri="{FF2B5EF4-FFF2-40B4-BE49-F238E27FC236}">
                <a16:creationId xmlns:a16="http://schemas.microsoft.com/office/drawing/2014/main" id="{92CFF6B8-EC40-714B-907F-70F49FA17FDA}"/>
              </a:ext>
            </a:extLst>
          </p:cNvPr>
          <p:cNvSpPr txBox="1"/>
          <p:nvPr/>
        </p:nvSpPr>
        <p:spPr>
          <a:xfrm>
            <a:off x="14571527" y="41870461"/>
            <a:ext cx="8504747" cy="923330"/>
          </a:xfrm>
          <a:prstGeom prst="rect">
            <a:avLst/>
          </a:prstGeom>
          <a:noFill/>
          <a:ln w="76200" cap="rnd">
            <a:noFill/>
          </a:ln>
          <a:effectLst/>
          <a:scene3d>
            <a:camera prst="orthographicFront"/>
            <a:lightRig rig="threePt" dir="t"/>
          </a:scene3d>
          <a:sp3d>
            <a:bevelT prst="slope"/>
          </a:sp3d>
        </p:spPr>
        <p:txBody>
          <a:bodyPr wrap="square" rtlCol="0">
            <a:spAutoFit/>
          </a:bodyPr>
          <a:lstStyle/>
          <a:p>
            <a:r>
              <a:rPr lang="en-US" sz="5400" b="1" dirty="0">
                <a:solidFill>
                  <a:srgbClr val="000000"/>
                </a:solidFill>
              </a:rPr>
              <a:t>7. Challenges</a:t>
            </a:r>
          </a:p>
        </p:txBody>
      </p:sp>
      <p:sp>
        <p:nvSpPr>
          <p:cNvPr id="55" name="Rounded Rectangle 54">
            <a:extLst>
              <a:ext uri="{FF2B5EF4-FFF2-40B4-BE49-F238E27FC236}">
                <a16:creationId xmlns:a16="http://schemas.microsoft.com/office/drawing/2014/main" id="{B3366151-EDA9-C14C-B8F2-A3B9AE87DD8F}"/>
              </a:ext>
            </a:extLst>
          </p:cNvPr>
          <p:cNvSpPr/>
          <p:nvPr/>
        </p:nvSpPr>
        <p:spPr>
          <a:xfrm>
            <a:off x="14655677" y="42985764"/>
            <a:ext cx="17748123" cy="7397675"/>
          </a:xfrm>
          <a:prstGeom prst="roundRect">
            <a:avLst/>
          </a:prstGeom>
          <a:noFill/>
          <a:ln w="127000">
            <a:solidFill>
              <a:schemeClr val="accent1"/>
            </a:solidFill>
          </a:ln>
          <a:scene3d>
            <a:camera prst="orthographicFront"/>
            <a:lightRig rig="threePt" dir="t"/>
          </a:scene3d>
          <a:sp3d>
            <a:bevelT prst="relaxedInset"/>
            <a:bevelB prst="relaxedInset"/>
          </a:sp3d>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sz="6871" dirty="0"/>
          </a:p>
        </p:txBody>
      </p:sp>
      <p:pic>
        <p:nvPicPr>
          <p:cNvPr id="56" name="Picture 55">
            <a:extLst>
              <a:ext uri="{FF2B5EF4-FFF2-40B4-BE49-F238E27FC236}">
                <a16:creationId xmlns:a16="http://schemas.microsoft.com/office/drawing/2014/main" id="{959C6D05-912E-9848-B65A-619C07AE107B}"/>
              </a:ext>
            </a:extLst>
          </p:cNvPr>
          <p:cNvPicPr>
            <a:picLocks noChangeAspect="1"/>
          </p:cNvPicPr>
          <p:nvPr/>
        </p:nvPicPr>
        <p:blipFill rotWithShape="1">
          <a:blip r:embed="rId13">
            <a:extLst>
              <a:ext uri="{28A0092B-C50C-407E-A947-70E740481C1C}">
                <a14:useLocalDpi xmlns:a14="http://schemas.microsoft.com/office/drawing/2010/main" val="0"/>
              </a:ext>
            </a:extLst>
          </a:blip>
          <a:srcRect l="4358" t="10013" r="5855" b="2881"/>
          <a:stretch/>
        </p:blipFill>
        <p:spPr>
          <a:xfrm>
            <a:off x="25690374" y="43273359"/>
            <a:ext cx="5820575" cy="5646756"/>
          </a:xfrm>
          <a:prstGeom prst="rect">
            <a:avLst/>
          </a:prstGeom>
        </p:spPr>
      </p:pic>
      <p:sp>
        <p:nvSpPr>
          <p:cNvPr id="57" name="TextBox 56">
            <a:extLst>
              <a:ext uri="{FF2B5EF4-FFF2-40B4-BE49-F238E27FC236}">
                <a16:creationId xmlns:a16="http://schemas.microsoft.com/office/drawing/2014/main" id="{C38EC813-F2D8-D447-BF86-29958F9D3389}"/>
              </a:ext>
            </a:extLst>
          </p:cNvPr>
          <p:cNvSpPr txBox="1"/>
          <p:nvPr/>
        </p:nvSpPr>
        <p:spPr>
          <a:xfrm>
            <a:off x="26051521" y="49106068"/>
            <a:ext cx="5829300" cy="954107"/>
          </a:xfrm>
          <a:prstGeom prst="rect">
            <a:avLst/>
          </a:prstGeom>
          <a:noFill/>
        </p:spPr>
        <p:txBody>
          <a:bodyPr wrap="square" rtlCol="0">
            <a:spAutoFit/>
          </a:bodyPr>
          <a:lstStyle/>
          <a:p>
            <a:r>
              <a:rPr lang="en-US" sz="2800" dirty="0"/>
              <a:t>Lapse rate vs. rain rate: No obvious relationship is seen.</a:t>
            </a:r>
          </a:p>
        </p:txBody>
      </p:sp>
      <p:sp>
        <p:nvSpPr>
          <p:cNvPr id="58" name="TextBox 57">
            <a:extLst>
              <a:ext uri="{FF2B5EF4-FFF2-40B4-BE49-F238E27FC236}">
                <a16:creationId xmlns:a16="http://schemas.microsoft.com/office/drawing/2014/main" id="{E2427C64-852B-9A44-9671-20436CE62C44}"/>
              </a:ext>
            </a:extLst>
          </p:cNvPr>
          <p:cNvSpPr txBox="1"/>
          <p:nvPr/>
        </p:nvSpPr>
        <p:spPr>
          <a:xfrm>
            <a:off x="15276888" y="43261353"/>
            <a:ext cx="10229790" cy="7017306"/>
          </a:xfrm>
          <a:prstGeom prst="rect">
            <a:avLst/>
          </a:prstGeom>
          <a:noFill/>
        </p:spPr>
        <p:txBody>
          <a:bodyPr wrap="square" rtlCol="0">
            <a:spAutoFit/>
          </a:bodyPr>
          <a:lstStyle/>
          <a:p>
            <a:pPr marL="457200" indent="-457200">
              <a:buFont typeface="Arial" panose="020B0604020202020204" pitchFamily="34" charset="0"/>
              <a:buChar char="•"/>
            </a:pPr>
            <a:r>
              <a:rPr lang="en-US" sz="2500" dirty="0"/>
              <a:t>Causality is difficult to untangle using just these observations. Lag-regression of, for example, 2–4 km lapse rate against rain rate, as well as sensitivity studies in a numerical model, may help. </a:t>
            </a:r>
          </a:p>
          <a:p>
            <a:endParaRPr lang="en-US" sz="2500" dirty="0"/>
          </a:p>
          <a:p>
            <a:pPr marL="457200" indent="-457200">
              <a:buFont typeface="Arial" panose="020B0604020202020204" pitchFamily="34" charset="0"/>
              <a:buChar char="•"/>
            </a:pPr>
            <a:r>
              <a:rPr lang="en-US" sz="2500" dirty="0"/>
              <a:t>Observations in a deep convective regime of boundary layer eddies of temperature and humidity, and boundary layer convergence are probably required.</a:t>
            </a:r>
          </a:p>
          <a:p>
            <a:endParaRPr lang="en-US" sz="2500" dirty="0"/>
          </a:p>
          <a:p>
            <a:pPr marL="457200" indent="-457200">
              <a:buFont typeface="Arial" panose="020B0604020202020204" pitchFamily="34" charset="0"/>
              <a:buChar char="•"/>
            </a:pPr>
            <a:r>
              <a:rPr lang="en-US" sz="2500" dirty="0"/>
              <a:t>Rawinsondes are not representative of surrounding environment of all clouds within radar domain.</a:t>
            </a:r>
          </a:p>
          <a:p>
            <a:pPr marL="457200" indent="-457200">
              <a:buFont typeface="Arial" panose="020B0604020202020204" pitchFamily="34" charset="0"/>
              <a:buChar char="•"/>
            </a:pPr>
            <a:endParaRPr lang="en-US" sz="2500" dirty="0"/>
          </a:p>
          <a:p>
            <a:pPr marL="457200" indent="-457200">
              <a:buFont typeface="Arial" panose="020B0604020202020204" pitchFamily="34" charset="0"/>
              <a:buChar char="•"/>
            </a:pPr>
            <a:r>
              <a:rPr lang="en-US" sz="2500" dirty="0"/>
              <a:t>Few radar observations of shallow, nonprecipitating convection in deep convective tropical regime exist.</a:t>
            </a:r>
          </a:p>
          <a:p>
            <a:pPr marL="457200" indent="-457200">
              <a:buFont typeface="Arial" panose="020B0604020202020204" pitchFamily="34" charset="0"/>
              <a:buChar char="•"/>
            </a:pPr>
            <a:endParaRPr lang="en-US" sz="2500" dirty="0"/>
          </a:p>
          <a:p>
            <a:pPr marL="457200" indent="-457200">
              <a:buFont typeface="Arial" panose="020B0604020202020204" pitchFamily="34" charset="0"/>
              <a:buChar char="•"/>
            </a:pPr>
            <a:r>
              <a:rPr lang="en-US" sz="2500" dirty="0"/>
              <a:t>Difficulty identifying updrafts with single-Doppler data at S- or C-band.</a:t>
            </a:r>
          </a:p>
          <a:p>
            <a:pPr marL="457200" indent="-457200">
              <a:buFont typeface="Arial" panose="020B0604020202020204" pitchFamily="34" charset="0"/>
              <a:buChar char="•"/>
            </a:pPr>
            <a:endParaRPr lang="en-US" sz="2500" dirty="0"/>
          </a:p>
          <a:p>
            <a:pPr marL="457200" indent="-457200">
              <a:buFont typeface="Arial" panose="020B0604020202020204" pitchFamily="34" charset="0"/>
              <a:buChar char="•"/>
            </a:pPr>
            <a:r>
              <a:rPr lang="en-US" sz="2500" dirty="0"/>
              <a:t>Relationships between rain rate and other variables when CRH ≥ 80% is so far difficult to find.</a:t>
            </a:r>
          </a:p>
        </p:txBody>
      </p:sp>
      <p:sp>
        <p:nvSpPr>
          <p:cNvPr id="60" name="TextBox 59">
            <a:extLst>
              <a:ext uri="{FF2B5EF4-FFF2-40B4-BE49-F238E27FC236}">
                <a16:creationId xmlns:a16="http://schemas.microsoft.com/office/drawing/2014/main" id="{D9D614E3-AEE7-CA43-8E80-AD3DD51E1946}"/>
              </a:ext>
            </a:extLst>
          </p:cNvPr>
          <p:cNvSpPr txBox="1"/>
          <p:nvPr/>
        </p:nvSpPr>
        <p:spPr>
          <a:xfrm>
            <a:off x="0" y="50572307"/>
            <a:ext cx="32918400" cy="461665"/>
          </a:xfrm>
          <a:prstGeom prst="rect">
            <a:avLst/>
          </a:prstGeom>
          <a:noFill/>
        </p:spPr>
        <p:txBody>
          <a:bodyPr wrap="square" rtlCol="0">
            <a:spAutoFit/>
          </a:bodyPr>
          <a:lstStyle/>
          <a:p>
            <a:pPr algn="ctr"/>
            <a:r>
              <a:rPr lang="en-US" sz="2400" dirty="0"/>
              <a:t>This work is supported by Research Initiation Program funds from the Naval Postgraduate School.</a:t>
            </a:r>
          </a:p>
        </p:txBody>
      </p:sp>
      <p:sp>
        <p:nvSpPr>
          <p:cNvPr id="62" name="Rectangle 61">
            <a:extLst>
              <a:ext uri="{FF2B5EF4-FFF2-40B4-BE49-F238E27FC236}">
                <a16:creationId xmlns:a16="http://schemas.microsoft.com/office/drawing/2014/main" id="{77F577C4-E418-104C-B13F-52C462469E12}"/>
              </a:ext>
            </a:extLst>
          </p:cNvPr>
          <p:cNvSpPr/>
          <p:nvPr/>
        </p:nvSpPr>
        <p:spPr>
          <a:xfrm>
            <a:off x="3119538" y="49354904"/>
            <a:ext cx="8758803" cy="954107"/>
          </a:xfrm>
          <a:prstGeom prst="rect">
            <a:avLst/>
          </a:prstGeom>
        </p:spPr>
        <p:txBody>
          <a:bodyPr wrap="square">
            <a:spAutoFit/>
          </a:bodyPr>
          <a:lstStyle/>
          <a:p>
            <a:r>
              <a:rPr lang="en-US" sz="2800" b="1" dirty="0"/>
              <a:t>SST and SST gradient apparently have minimal impact on rainfall at these spatial/temporal scales when CRH ≥ 80%.</a:t>
            </a:r>
            <a:endParaRPr lang="en-US" sz="2800" dirty="0"/>
          </a:p>
        </p:txBody>
      </p:sp>
      <p:pic>
        <p:nvPicPr>
          <p:cNvPr id="24" name="Picture 23">
            <a:extLst>
              <a:ext uri="{FF2B5EF4-FFF2-40B4-BE49-F238E27FC236}">
                <a16:creationId xmlns:a16="http://schemas.microsoft.com/office/drawing/2014/main" id="{D92242B4-E433-694A-800E-73ACCB965471}"/>
              </a:ext>
            </a:extLst>
          </p:cNvPr>
          <p:cNvPicPr>
            <a:picLocks noChangeAspect="1"/>
          </p:cNvPicPr>
          <p:nvPr/>
        </p:nvPicPr>
        <p:blipFill>
          <a:blip r:embed="rId14"/>
          <a:stretch>
            <a:fillRect/>
          </a:stretch>
        </p:blipFill>
        <p:spPr>
          <a:xfrm>
            <a:off x="17061649" y="14973400"/>
            <a:ext cx="7829866" cy="7772400"/>
          </a:xfrm>
          <a:prstGeom prst="rect">
            <a:avLst/>
          </a:prstGeom>
        </p:spPr>
      </p:pic>
    </p:spTree>
    <p:extLst>
      <p:ext uri="{BB962C8B-B14F-4D97-AF65-F5344CB8AC3E}">
        <p14:creationId xmlns:p14="http://schemas.microsoft.com/office/powerpoint/2010/main" val="362508115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1269</TotalTime>
  <Words>1225</Words>
  <Application>Microsoft Macintosh PowerPoint</Application>
  <PresentationFormat>Custom</PresentationFormat>
  <Paragraphs>86</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 Math</vt:lpstr>
      <vt:lpstr>Times New Roman</vt:lpstr>
      <vt:lpstr>Office Theme</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Powell, Scott (CIV)</dc:creator>
  <cp:lastModifiedBy>Powell, Scott (CIV)</cp:lastModifiedBy>
  <cp:revision>15</cp:revision>
  <cp:lastPrinted>2019-05-02T13:36:44Z</cp:lastPrinted>
  <dcterms:created xsi:type="dcterms:W3CDTF">2019-05-01T16:28:10Z</dcterms:created>
  <dcterms:modified xsi:type="dcterms:W3CDTF">2019-05-02T16:00:23Z</dcterms:modified>
</cp:coreProperties>
</file>

<file path=docProps/thumbnail.jpeg>
</file>